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64" r:id="rId3"/>
    <p:sldId id="289" r:id="rId4"/>
    <p:sldId id="266" r:id="rId5"/>
    <p:sldId id="268" r:id="rId6"/>
    <p:sldId id="269" r:id="rId7"/>
    <p:sldId id="291" r:id="rId8"/>
    <p:sldId id="270" r:id="rId9"/>
    <p:sldId id="271" r:id="rId10"/>
    <p:sldId id="272" r:id="rId11"/>
    <p:sldId id="273" r:id="rId12"/>
    <p:sldId id="274" r:id="rId13"/>
    <p:sldId id="275" r:id="rId14"/>
    <p:sldId id="276" r:id="rId15"/>
    <p:sldId id="284" r:id="rId16"/>
    <p:sldId id="277" r:id="rId17"/>
    <p:sldId id="314" r:id="rId18"/>
    <p:sldId id="278" r:id="rId20"/>
    <p:sldId id="279" r:id="rId21"/>
    <p:sldId id="280" r:id="rId22"/>
    <p:sldId id="285" r:id="rId23"/>
    <p:sldId id="315" r:id="rId24"/>
    <p:sldId id="281" r:id="rId25"/>
    <p:sldId id="282" r:id="rId26"/>
    <p:sldId id="286" r:id="rId27"/>
    <p:sldId id="283" r:id="rId28"/>
    <p:sldId id="292" r:id="rId29"/>
    <p:sldId id="287" r:id="rId30"/>
    <p:sldId id="327" r:id="rId31"/>
    <p:sldId id="328" r:id="rId32"/>
    <p:sldId id="265" r:id="rId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3" autoAdjust="0"/>
    <p:restoredTop sz="94696" autoAdjust="0"/>
  </p:normalViewPr>
  <p:slideViewPr>
    <p:cSldViewPr>
      <p:cViewPr varScale="1">
        <p:scale>
          <a:sx n="59" d="100"/>
          <a:sy n="59" d="100"/>
        </p:scale>
        <p:origin x="-1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x-none" dirty="0">
                <a:solidFill>
                  <a:srgbClr val="003366"/>
                </a:solidFill>
                <a:sym typeface="+mn-ea"/>
              </a:rPr>
              <a:t>出于速度和安全性的要求,选取合理的存储引擎.</a:t>
            </a:r>
            <a:endParaRPr lang="en-US" altLang="x-none" dirty="0">
              <a:solidFill>
                <a:srgbClr val="003366"/>
              </a:solidFill>
              <a:sym typeface="+mn-ea"/>
            </a:endParaRPr>
          </a:p>
          <a:p>
            <a:pPr lvl="0"/>
            <a:r>
              <a:rPr lang="zh-CN" altLang="en-US" dirty="0">
                <a:solidFill>
                  <a:srgbClr val="003366"/>
                </a:solidFill>
                <a:latin typeface="DejaVu Sans" charset="0"/>
                <a:ea typeface="Yahei Mono" charset="-122"/>
                <a:sym typeface="+mn-ea"/>
              </a:rPr>
              <a:t>数据库对同样的数据,有着不同的存储方式和管理方式，在mysql中,称为存储引擎</a:t>
            </a:r>
            <a:endParaRPr lang="zh-CN" altLang="en-US" dirty="0">
              <a:solidFill>
                <a:srgbClr val="003366"/>
              </a:solidFill>
              <a:latin typeface="DejaVu Sans" charset="0"/>
              <a:ea typeface="Yahei Mono" charset="-122"/>
            </a:endParaRPr>
          </a:p>
          <a:p>
            <a:endParaRPr lang="en-US" altLang="x-none" dirty="0">
              <a:solidFill>
                <a:srgbClr val="003366"/>
              </a:solidFill>
            </a:endParaRPr>
          </a:p>
          <a:p>
            <a:pPr lvl="0"/>
            <a:r>
              <a:rPr lang="zh-CN" altLang="en-US" dirty="0">
                <a:solidFill>
                  <a:srgbClr val="003366"/>
                </a:solidFill>
                <a:latin typeface="DejaVu Sans" charset="0"/>
                <a:ea typeface="Yahei Mono" charset="-122"/>
                <a:sym typeface="+mn-ea"/>
              </a:rPr>
              <a:t>设有张马虎,李小心两人,都是地铁口的自行车管理员.</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每天都有很多人来存取自行车,张马虎的管理方式是:来存自己存,不记录存的是什么车,取时交5毛,也不检查取的是否是自己的车.</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李小心呢,则在存取自己车时,记录存车人的特征与自行车的特征,当人来取车,还要小心核一下,人与车的特征是否对应</a:t>
            </a:r>
            <a:endParaRPr lang="zh-CN" altLang="en-US" dirty="0">
              <a:solidFill>
                <a:srgbClr val="003366"/>
              </a:solidFill>
              <a:latin typeface="DejaVu Sans" charset="0"/>
              <a:ea typeface="Yahei Mono" charset="-122"/>
            </a:endParaRPr>
          </a:p>
          <a:p>
            <a:pPr lvl="0"/>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思考:</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张马虎和李小心谁对业务的处理速度更高?</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二者谁对自行车管理更安全?</a:t>
            </a:r>
            <a:endParaRPr lang="zh-CN" altLang="en-US" dirty="0">
              <a:solidFill>
                <a:srgbClr val="003366"/>
              </a:solidFill>
              <a:latin typeface="DejaVu Sans" charset="0"/>
              <a:ea typeface="Yahei Mono"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x-none" dirty="0">
                <a:solidFill>
                  <a:srgbClr val="003366"/>
                </a:solidFill>
                <a:sym typeface="+mn-ea"/>
              </a:rPr>
              <a:t>考虑多语言与移植的问题,选取合理的字符集.</a:t>
            </a:r>
            <a:endParaRPr lang="en-US" altLang="x-none" dirty="0">
              <a:solidFill>
                <a:srgbClr val="003366"/>
              </a:solidFill>
            </a:endParaRPr>
          </a:p>
          <a:p>
            <a:r>
              <a:rPr lang="zh-CN" altLang="en-US">
                <a:solidFill>
                  <a:srgbClr val="003366"/>
                </a:solidFill>
                <a:latin typeface="DejaVu Sans" charset="0"/>
                <a:ea typeface="Yahei Mono" charset="-122"/>
                <a:sym typeface="+mn-ea"/>
              </a:rPr>
              <a:t>字符集是一套符号和编码的规则</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不论是在 </a:t>
            </a:r>
            <a:r>
              <a:rPr lang="en-US" altLang="zh-CN">
                <a:solidFill>
                  <a:srgbClr val="003366"/>
                </a:solidFill>
                <a:latin typeface="DejaVu Sans" charset="0"/>
                <a:ea typeface="Yahei Mono" charset="-122"/>
                <a:sym typeface="+mn-ea"/>
              </a:rPr>
              <a:t>oracle </a:t>
            </a:r>
            <a:r>
              <a:rPr lang="zh-CN" altLang="en-US">
                <a:solidFill>
                  <a:srgbClr val="003366"/>
                </a:solidFill>
                <a:latin typeface="DejaVu Sans" charset="0"/>
                <a:ea typeface="Yahei Mono" charset="-122"/>
                <a:sym typeface="+mn-ea"/>
              </a:rPr>
              <a:t>数据库还是在 </a:t>
            </a:r>
            <a:r>
              <a:rPr lang="en-US" altLang="zh-CN">
                <a:solidFill>
                  <a:srgbClr val="003366"/>
                </a:solidFill>
                <a:latin typeface="DejaVu Sans" charset="0"/>
                <a:ea typeface="Yahei Mono" charset="-122"/>
                <a:sym typeface="+mn-ea"/>
              </a:rPr>
              <a:t>mysql </a:t>
            </a:r>
            <a:r>
              <a:rPr lang="zh-CN" altLang="en-US">
                <a:solidFill>
                  <a:srgbClr val="003366"/>
                </a:solidFill>
                <a:latin typeface="DejaVu Sans" charset="0"/>
                <a:ea typeface="Yahei Mono" charset="-122"/>
                <a:sym typeface="+mn-ea"/>
              </a:rPr>
              <a:t>数据库</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都存在字符集的选择问题</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而且如果在数据库创建阶段没有正确选择字符集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那么可能在后期需要更换字符集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而字符集的更换是代价比较高的操作</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也存在一定的风险</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所以</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我们推荐在应用开始阶段</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就按照需求正确的选择合适的字符集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避免后期不必要的调整。</a:t>
            </a:r>
            <a:endParaRPr lang="zh-CN" altLang="en-US">
              <a:solidFill>
                <a:srgbClr val="003366"/>
              </a:solidFill>
              <a:latin typeface="DejaVu Sans" charset="0"/>
              <a:ea typeface="Yahei Mono" charset="-122"/>
              <a:sym typeface="+mn-ea"/>
            </a:endParaRPr>
          </a:p>
          <a:p>
            <a:pPr lvl="0"/>
            <a:endParaRPr lang="zh-CN" altLang="en-US" dirty="0">
              <a:solidFill>
                <a:srgbClr val="003366"/>
              </a:solidFill>
              <a:latin typeface="DejaVu Sans" charset="0"/>
              <a:ea typeface="Yahei Mono" charset="-122"/>
              <a:sym typeface="+mn-ea"/>
            </a:endParaRPr>
          </a:p>
          <a:p>
            <a:pPr lvl="0"/>
            <a:r>
              <a:rPr lang="zh-CN" altLang="en-US" dirty="0">
                <a:solidFill>
                  <a:srgbClr val="003366"/>
                </a:solidFill>
                <a:latin typeface="DejaVu Sans" charset="0"/>
                <a:ea typeface="Yahei Mono" charset="-122"/>
                <a:sym typeface="+mn-ea"/>
              </a:rPr>
              <a:t>一句话说字符集：字符集就是一个字符&lt;-&gt;二进制字节的映射表</a:t>
            </a:r>
            <a:endParaRPr lang="zh-CN" altLang="en-US" dirty="0">
              <a:solidFill>
                <a:srgbClr val="003366"/>
              </a:solidFill>
              <a:latin typeface="DejaVu Sans" charset="0"/>
              <a:ea typeface="Yahei Mono" charset="-122"/>
            </a:endParaRPr>
          </a:p>
          <a:p>
            <a:endParaRPr lang="zh-CN" altLang="en-US">
              <a:solidFill>
                <a:srgbClr val="003366"/>
              </a:solidFill>
              <a:latin typeface="DejaVu Sans" charset="0"/>
              <a:ea typeface="Yahei Mono" charset="-122"/>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如果安装时选择了字符集和</a:t>
            </a:r>
            <a:r>
              <a:rPr lang="en-US" altLang="zh-CN"/>
              <a:t>“utf-8”</a:t>
            </a:r>
            <a:r>
              <a:rPr lang="zh-CN" altLang="en-US"/>
              <a:t>，通过</a:t>
            </a:r>
            <a:r>
              <a:rPr lang="en-US" altLang="zh-CN"/>
              <a:t>”</a:t>
            </a:r>
            <a:r>
              <a:rPr lang="zh-CN" altLang="en-US"/>
              <a:t>命令行客户端</a:t>
            </a:r>
            <a:r>
              <a:rPr lang="en-US" altLang="zh-CN"/>
              <a:t>“</a:t>
            </a:r>
            <a:r>
              <a:rPr lang="zh-CN" altLang="en-US"/>
              <a:t>使用数据操作命令来操作数据库时，有时候会出现乱码，</a:t>
            </a:r>
            <a:endParaRPr lang="zh-CN" altLang="en-US"/>
          </a:p>
          <a:p>
            <a:r>
              <a:rPr lang="zh-CN" altLang="en-US"/>
              <a:t>这是因为</a:t>
            </a:r>
            <a:r>
              <a:rPr lang="en-US" altLang="zh-CN"/>
              <a:t>“</a:t>
            </a:r>
            <a:r>
              <a:rPr lang="zh-CN" altLang="en-US"/>
              <a:t>命令行客户端</a:t>
            </a:r>
            <a:r>
              <a:rPr lang="en-US" altLang="zh-CN"/>
              <a:t>”</a:t>
            </a:r>
            <a:r>
              <a:rPr lang="zh-CN" altLang="en-US"/>
              <a:t>默认是</a:t>
            </a:r>
            <a:r>
              <a:rPr lang="en-US" altLang="zh-CN"/>
              <a:t>GBK</a:t>
            </a:r>
            <a:r>
              <a:rPr lang="zh-CN" altLang="en-US"/>
              <a:t>字符集，因此客户端与服务器端就出现了不一致的情况，会出现乱码。</a:t>
            </a:r>
            <a:endParaRPr lang="zh-CN" altLang="en-US"/>
          </a:p>
          <a:p>
            <a:r>
              <a:rPr lang="zh-CN" altLang="en-US"/>
              <a:t>可以在客户端执行：</a:t>
            </a:r>
            <a:endParaRPr lang="zh-CN" altLang="en-US"/>
          </a:p>
          <a:p>
            <a:r>
              <a:rPr lang="zh-CN" altLang="en-US"/>
              <a:t>mysql&gt; set names gbk;  </a:t>
            </a:r>
            <a:endParaRPr lang="zh-CN" altLang="en-US"/>
          </a:p>
          <a:p>
            <a:r>
              <a:rPr lang="zh-CN" altLang="en-US"/>
              <a:t>解决，还可以通过以下命令查看：</a:t>
            </a:r>
            <a:endParaRPr lang="zh-CN" altLang="en-US"/>
          </a:p>
          <a:p>
            <a:r>
              <a:rPr lang="zh-CN" altLang="en-US"/>
              <a:t>mysql&gt; show variables like 'character_set_%';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4638"/>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5363" name="Rectangle 3"/>
          <p:cNvSpPr>
            <a:spLocks noGrp="1" noChangeArrowheads="1"/>
          </p:cNvSpPr>
          <p:nvPr>
            <p:ph type="body" idx="1"/>
          </p:nvPr>
        </p:nvSpPr>
        <p:spPr bwMode="auto">
          <a:xfrm>
            <a:off x="4572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5364"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endParaRPr lang="en-US" altLang="zh-CN"/>
          </a:p>
        </p:txBody>
      </p:sp>
      <p:sp>
        <p:nvSpPr>
          <p:cNvPr id="15365"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5.wmf"/><Relationship Id="rId3" Type="http://schemas.openxmlformats.org/officeDocument/2006/relationships/oleObject" Target="../embeddings/oleObject2.bin"/><Relationship Id="rId2" Type="http://schemas.openxmlformats.org/officeDocument/2006/relationships/image" Target="../media/image24.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378621" y="1752600"/>
            <a:ext cx="4032885" cy="2773680"/>
          </a:xfrm>
          <a:prstGeom prst="rect">
            <a:avLst/>
          </a:prstGeom>
        </p:spPr>
        <p:txBody>
          <a:bodyPr wrap="none">
            <a:spAutoFit/>
          </a:bodyPr>
          <a:lstStyle/>
          <a:p>
            <a:pPr algn="ctr"/>
            <a:r>
              <a:rPr lang="en-US" altLang="zh-CN" sz="8800" b="1" smtClean="0">
                <a:solidFill>
                  <a:srgbClr val="FFFF00"/>
                </a:solidFill>
                <a:effectLst>
                  <a:outerShdw blurRad="38100" dist="38100" dir="2700000" algn="tl">
                    <a:srgbClr val="000000">
                      <a:alpha val="43137"/>
                    </a:srgbClr>
                  </a:outerShdw>
                </a:effectLst>
                <a:ea typeface="华文新魏" panose="02010800040101010101" pitchFamily="2" charset="-122"/>
              </a:rPr>
              <a:t>MySQL</a:t>
            </a:r>
            <a:endParaRPr lang="en-US" altLang="zh-CN" sz="8800" b="1">
              <a:solidFill>
                <a:srgbClr val="FFFF00"/>
              </a:solidFill>
              <a:effectLst>
                <a:outerShdw blurRad="38100" dist="38100" dir="2700000" algn="tl">
                  <a:srgbClr val="000000">
                    <a:alpha val="43137"/>
                  </a:srgbClr>
                </a:outerShdw>
              </a:effectLst>
              <a:ea typeface="华文新魏" panose="02010800040101010101" pitchFamily="2" charset="-122"/>
            </a:endParaRPr>
          </a:p>
          <a:p>
            <a:pPr algn="ctr"/>
            <a:r>
              <a:rPr lang="zh-CN" altLang="en-US" sz="8800" b="1" smtClean="0">
                <a:solidFill>
                  <a:srgbClr val="FFFF00"/>
                </a:solidFill>
                <a:effectLst>
                  <a:outerShdw blurRad="38100" dist="38100" dir="2700000" algn="tl">
                    <a:srgbClr val="000000">
                      <a:alpha val="43137"/>
                    </a:srgbClr>
                  </a:outerShdw>
                </a:effectLst>
                <a:ea typeface="华文新魏" panose="02010800040101010101" pitchFamily="2" charset="-122"/>
              </a:rPr>
              <a:t>安装</a:t>
            </a:r>
            <a:endParaRPr lang="zh-CN" altLang="en-US" sz="8800" b="1">
              <a:solidFill>
                <a:srgbClr val="FFFF00"/>
              </a:solidFill>
              <a:effectLst>
                <a:outerShdw blurRad="38100" dist="38100" dir="2700000" algn="tl">
                  <a:srgbClr val="000000">
                    <a:alpha val="43137"/>
                  </a:srgbClr>
                </a:outerShdw>
              </a:effectLst>
              <a:ea typeface="华文新魏" panose="02010800040101010101" pitchFamily="2" charset="-122"/>
            </a:endParaRPr>
          </a:p>
        </p:txBody>
      </p:sp>
      <p:sp>
        <p:nvSpPr>
          <p:cNvPr id="5" name="矩形 4"/>
          <p:cNvSpPr/>
          <p:nvPr/>
        </p:nvSpPr>
        <p:spPr>
          <a:xfrm>
            <a:off x="0" y="5534561"/>
            <a:ext cx="4572000" cy="706755"/>
          </a:xfrm>
          <a:prstGeom prst="rect">
            <a:avLst/>
          </a:prstGeom>
        </p:spPr>
        <p:txBody>
          <a:bodyPr>
            <a:spAutoFit/>
          </a:bodyPr>
          <a:lstStyle/>
          <a:p>
            <a:r>
              <a:rPr lang="zh-CN" altLang="en-US" sz="4000" b="1" u="sng">
                <a:solidFill>
                  <a:srgbClr val="FFFF00"/>
                </a:solidFill>
                <a:effectLst>
                  <a:outerShdw blurRad="38100" dist="38100" dir="2700000" algn="tl">
                    <a:srgbClr val="000000">
                      <a:alpha val="43137"/>
                    </a:srgbClr>
                  </a:outerShdw>
                </a:effectLst>
                <a:ea typeface="华文新魏" panose="02010800040101010101" pitchFamily="2" charset="-122"/>
              </a:rPr>
              <a:t>讲师：陈鑫</a:t>
            </a:r>
            <a:endParaRPr lang="en-US" sz="4000" b="1" u="sng">
              <a:solidFill>
                <a:srgbClr val="FFFF00"/>
              </a:solidFill>
              <a:effectLst>
                <a:outerShdw blurRad="38100" dist="38100" dir="2700000" algn="tl">
                  <a:srgbClr val="000000">
                    <a:alpha val="43137"/>
                  </a:srgbClr>
                </a:outerShdw>
              </a:effectLst>
              <a:ea typeface="华文新魏" panose="02010800040101010101" pitchFamily="2"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 y="5776603"/>
            <a:ext cx="8839200" cy="923330"/>
          </a:xfrm>
          <a:prstGeom prst="rect">
            <a:avLst/>
          </a:prstGeom>
        </p:spPr>
        <p:txBody>
          <a:bodyPr wrap="square">
            <a:spAutoFit/>
          </a:bodyPr>
          <a:lstStyle/>
          <a:p>
            <a:r>
              <a:rPr lang="zh-CN" altLang="en-US" dirty="0"/>
              <a:t>现在软件安装完成了，出现上面的界面，这里有一个很好的功能，</a:t>
            </a:r>
            <a:r>
              <a:rPr lang="en-US" altLang="zh-CN" dirty="0" err="1"/>
              <a:t>mysql</a:t>
            </a:r>
            <a:r>
              <a:rPr lang="en-US" altLang="zh-CN" dirty="0"/>
              <a:t> </a:t>
            </a:r>
            <a:r>
              <a:rPr lang="zh-CN" altLang="en-US" dirty="0"/>
              <a:t>配置向导，不用向以前一样</a:t>
            </a:r>
            <a:r>
              <a:rPr lang="zh-CN" altLang="en-US" dirty="0" smtClean="0"/>
              <a:t>，自己</a:t>
            </a:r>
            <a:r>
              <a:rPr lang="zh-CN" altLang="en-US" dirty="0"/>
              <a:t>手动乱七八糟的配置</a:t>
            </a:r>
            <a:r>
              <a:rPr lang="en-US" altLang="zh-CN" dirty="0"/>
              <a:t>my.ini </a:t>
            </a:r>
            <a:r>
              <a:rPr lang="zh-CN" altLang="en-US" dirty="0"/>
              <a:t>了，将“</a:t>
            </a:r>
            <a:r>
              <a:rPr lang="en-US" altLang="zh-CN" dirty="0"/>
              <a:t>Configure the </a:t>
            </a:r>
            <a:r>
              <a:rPr lang="en-US" altLang="zh-CN" dirty="0" err="1"/>
              <a:t>Mysql</a:t>
            </a:r>
            <a:r>
              <a:rPr lang="en-US" altLang="zh-CN" dirty="0"/>
              <a:t> Server now”</a:t>
            </a:r>
            <a:r>
              <a:rPr lang="zh-CN" altLang="en-US" dirty="0"/>
              <a:t>前面的勾打上，点“</a:t>
            </a:r>
            <a:r>
              <a:rPr lang="en-US" altLang="zh-CN" dirty="0"/>
              <a:t>Finish”</a:t>
            </a:r>
            <a:r>
              <a:rPr lang="zh-CN" altLang="en-US" dirty="0" smtClean="0"/>
              <a:t>结束软件</a:t>
            </a:r>
            <a:r>
              <a:rPr lang="zh-CN" altLang="en-US" dirty="0"/>
              <a:t>的安装并启动</a:t>
            </a:r>
            <a:r>
              <a:rPr lang="en-US" altLang="zh-CN" dirty="0" err="1"/>
              <a:t>mysql</a:t>
            </a:r>
            <a:r>
              <a:rPr lang="zh-CN" altLang="en-US" dirty="0"/>
              <a:t>配置向导。</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1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304800"/>
            <a:ext cx="7086600" cy="5402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304800"/>
            <a:ext cx="7305675" cy="55900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62200" y="6019800"/>
            <a:ext cx="4533485" cy="369332"/>
          </a:xfrm>
          <a:prstGeom prst="rect">
            <a:avLst/>
          </a:prstGeom>
        </p:spPr>
        <p:txBody>
          <a:bodyPr wrap="none">
            <a:spAutoFit/>
          </a:bodyPr>
          <a:lstStyle/>
          <a:p>
            <a:r>
              <a:rPr lang="en-US" altLang="zh-CN" dirty="0"/>
              <a:t>MySQL Server</a:t>
            </a:r>
            <a:r>
              <a:rPr lang="zh-CN" altLang="en-US" dirty="0"/>
              <a:t>配置向导</a:t>
            </a:r>
            <a:r>
              <a:rPr lang="zh-CN" altLang="en-US" dirty="0" smtClean="0"/>
              <a:t>启动，</a:t>
            </a:r>
            <a:r>
              <a:rPr lang="zh-CN" altLang="en-US" dirty="0"/>
              <a:t>点击“</a:t>
            </a:r>
            <a:r>
              <a:rPr lang="en-US" altLang="zh-CN" dirty="0"/>
              <a:t>next”</a:t>
            </a:r>
            <a:endParaRPr lang="zh-CN" altLang="en-US" dirty="0"/>
          </a:p>
        </p:txBody>
      </p:sp>
      <p:sp>
        <p:nvSpPr>
          <p:cNvPr id="3" name="矩形 2"/>
          <p:cNvSpPr/>
          <p:nvPr/>
        </p:nvSpPr>
        <p:spPr>
          <a:xfrm>
            <a:off x="6019800" y="5334000"/>
            <a:ext cx="129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5931521"/>
            <a:ext cx="8991600" cy="646331"/>
          </a:xfrm>
          <a:prstGeom prst="rect">
            <a:avLst/>
          </a:prstGeom>
        </p:spPr>
        <p:txBody>
          <a:bodyPr wrap="square">
            <a:spAutoFit/>
          </a:bodyPr>
          <a:lstStyle/>
          <a:p>
            <a:r>
              <a:rPr lang="zh-CN" altLang="en-US" dirty="0"/>
              <a:t>选择配置方式，“</a:t>
            </a:r>
            <a:r>
              <a:rPr lang="en-US" altLang="zh-CN" dirty="0"/>
              <a:t>Detailed Configuration</a:t>
            </a:r>
            <a:r>
              <a:rPr lang="zh-CN" altLang="en-US" dirty="0"/>
              <a:t>（手动精确配置）”、“</a:t>
            </a:r>
            <a:r>
              <a:rPr lang="en-US" altLang="zh-CN" dirty="0"/>
              <a:t>Standard Configuration</a:t>
            </a:r>
            <a:r>
              <a:rPr lang="zh-CN" altLang="en-US" dirty="0"/>
              <a:t>（标准配置）”，我们选择“</a:t>
            </a:r>
            <a:r>
              <a:rPr lang="en-US" altLang="zh-CN" dirty="0"/>
              <a:t>Detailed Configuration”</a:t>
            </a:r>
            <a:r>
              <a:rPr lang="zh-CN" altLang="en-US" dirty="0"/>
              <a:t>，方便熟悉配置过程。</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16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304800"/>
            <a:ext cx="7315200" cy="5576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334" y="5657671"/>
            <a:ext cx="9127066" cy="1200329"/>
          </a:xfrm>
          <a:prstGeom prst="rect">
            <a:avLst/>
          </a:prstGeom>
        </p:spPr>
        <p:txBody>
          <a:bodyPr wrap="square">
            <a:spAutoFit/>
          </a:bodyPr>
          <a:lstStyle/>
          <a:p>
            <a:r>
              <a:rPr lang="zh-CN" altLang="en-US" dirty="0"/>
              <a:t>选择服务器类型，“</a:t>
            </a:r>
            <a:r>
              <a:rPr lang="en-US" altLang="zh-CN" dirty="0"/>
              <a:t>Developer Machine</a:t>
            </a:r>
            <a:r>
              <a:rPr lang="zh-CN" altLang="en-US" dirty="0"/>
              <a:t>（开发测试类，</a:t>
            </a:r>
            <a:r>
              <a:rPr lang="en-US" altLang="zh-CN" dirty="0" err="1"/>
              <a:t>mysql</a:t>
            </a:r>
            <a:r>
              <a:rPr lang="en-US" altLang="zh-CN" dirty="0"/>
              <a:t> </a:t>
            </a:r>
            <a:r>
              <a:rPr lang="zh-CN" altLang="en-US" dirty="0"/>
              <a:t>占用很少资源）”、“</a:t>
            </a:r>
            <a:r>
              <a:rPr lang="en-US" altLang="zh-CN" dirty="0"/>
              <a:t>Server Machine</a:t>
            </a:r>
            <a:r>
              <a:rPr lang="zh-CN" altLang="en-US" dirty="0"/>
              <a:t>（服务器类型，</a:t>
            </a:r>
            <a:r>
              <a:rPr lang="en-US" altLang="zh-CN" dirty="0" err="1"/>
              <a:t>mysql</a:t>
            </a:r>
            <a:r>
              <a:rPr lang="zh-CN" altLang="en-US" dirty="0"/>
              <a:t>占用较多资源）”、“</a:t>
            </a:r>
            <a:r>
              <a:rPr lang="en-US" altLang="zh-CN" dirty="0"/>
              <a:t>Dedicated MySQL Server Machine</a:t>
            </a:r>
            <a:r>
              <a:rPr lang="zh-CN" altLang="en-US" dirty="0"/>
              <a:t>（专门的数据库服务器，</a:t>
            </a:r>
            <a:r>
              <a:rPr lang="en-US" altLang="zh-CN" dirty="0" err="1"/>
              <a:t>mysql</a:t>
            </a:r>
            <a:r>
              <a:rPr lang="zh-CN" altLang="en-US" dirty="0"/>
              <a:t>占用所有可用资源）”，大家根据自己的类型</a:t>
            </a:r>
            <a:r>
              <a:rPr lang="zh-CN" altLang="en-US" dirty="0" smtClean="0"/>
              <a:t>选择。</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152399"/>
            <a:ext cx="7162800" cy="5460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007" y="4953000"/>
            <a:ext cx="8944684" cy="1477328"/>
          </a:xfrm>
          <a:prstGeom prst="rect">
            <a:avLst/>
          </a:prstGeom>
        </p:spPr>
        <p:txBody>
          <a:bodyPr wrap="square">
            <a:spAutoFit/>
          </a:bodyPr>
          <a:lstStyle/>
          <a:p>
            <a:r>
              <a:rPr lang="zh-CN" altLang="en-US" dirty="0"/>
              <a:t>选择</a:t>
            </a:r>
            <a:r>
              <a:rPr lang="en-US" altLang="zh-CN" dirty="0" err="1"/>
              <a:t>mysql</a:t>
            </a:r>
            <a:r>
              <a:rPr lang="zh-CN" altLang="en-US" dirty="0"/>
              <a:t>数据库的大致用途，“</a:t>
            </a:r>
            <a:r>
              <a:rPr lang="en-US" altLang="zh-CN" dirty="0"/>
              <a:t>Multifunctional Database</a:t>
            </a:r>
            <a:r>
              <a:rPr lang="zh-CN" altLang="en-US" dirty="0"/>
              <a:t>（通用多功能型，好）”、“</a:t>
            </a:r>
            <a:r>
              <a:rPr lang="en-US" altLang="zh-CN" dirty="0"/>
              <a:t>Transactional Database Only</a:t>
            </a:r>
            <a:r>
              <a:rPr lang="zh-CN" altLang="en-US" dirty="0"/>
              <a:t>（服务器类型，专注于事务处理，一般）”、“</a:t>
            </a:r>
            <a:r>
              <a:rPr lang="en-US" altLang="zh-CN" dirty="0"/>
              <a:t>Non-Transactional Database Only</a:t>
            </a:r>
            <a:r>
              <a:rPr lang="zh-CN" altLang="en-US" dirty="0"/>
              <a:t>（非事务处理型，较简单，主要做一些监控、记数用，对</a:t>
            </a:r>
            <a:r>
              <a:rPr lang="en-US" altLang="zh-CN" dirty="0" err="1"/>
              <a:t>MyISAM</a:t>
            </a:r>
            <a:r>
              <a:rPr lang="zh-CN" altLang="en-US" dirty="0"/>
              <a:t>数据类型的支持仅限于</a:t>
            </a:r>
            <a:r>
              <a:rPr lang="en-US" altLang="zh-CN" dirty="0"/>
              <a:t>non-transactional</a:t>
            </a:r>
            <a:r>
              <a:rPr lang="zh-CN" altLang="en-US" dirty="0"/>
              <a:t>），随自己的用途而选择了，我这里选择</a:t>
            </a:r>
            <a:r>
              <a:rPr lang="zh-CN" altLang="en-US" dirty="0" smtClean="0"/>
              <a:t>“</a:t>
            </a:r>
            <a:r>
              <a:rPr lang="en-US" altLang="zh-CN" dirty="0"/>
              <a:t>Multifunctional Database </a:t>
            </a:r>
            <a:r>
              <a:rPr lang="zh-CN" altLang="en-US" dirty="0" smtClean="0"/>
              <a:t>”，</a:t>
            </a:r>
            <a:r>
              <a:rPr lang="zh-CN" altLang="en-US" dirty="0"/>
              <a:t>按“</a:t>
            </a:r>
            <a:r>
              <a:rPr lang="en-US" altLang="zh-CN" dirty="0"/>
              <a:t>Next”</a:t>
            </a:r>
            <a:r>
              <a:rPr lang="zh-CN" altLang="en-US" dirty="0"/>
              <a:t>继续</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2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5546"/>
            <a:ext cx="6477000" cy="49374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00" y="5486400"/>
            <a:ext cx="8763000" cy="1200329"/>
          </a:xfrm>
          <a:prstGeom prst="rect">
            <a:avLst/>
          </a:prstGeom>
        </p:spPr>
        <p:txBody>
          <a:bodyPr wrap="square">
            <a:spAutoFit/>
          </a:bodyPr>
          <a:lstStyle/>
          <a:p>
            <a:r>
              <a:rPr lang="zh-CN" altLang="en-US" dirty="0"/>
              <a:t>对</a:t>
            </a:r>
            <a:r>
              <a:rPr lang="en-US" altLang="zh-CN" dirty="0" err="1"/>
              <a:t>InnoDB</a:t>
            </a:r>
            <a:r>
              <a:rPr lang="en-US" altLang="zh-CN" dirty="0"/>
              <a:t> </a:t>
            </a:r>
            <a:r>
              <a:rPr lang="en-US" altLang="zh-CN" dirty="0" err="1"/>
              <a:t>Tablespace</a:t>
            </a:r>
            <a:r>
              <a:rPr lang="zh-CN" altLang="en-US" dirty="0"/>
              <a:t>进行配置，就是为</a:t>
            </a:r>
            <a:r>
              <a:rPr lang="en-US" altLang="zh-CN" dirty="0" err="1"/>
              <a:t>InnoDB</a:t>
            </a:r>
            <a:r>
              <a:rPr lang="en-US" altLang="zh-CN" dirty="0"/>
              <a:t> </a:t>
            </a:r>
            <a:r>
              <a:rPr lang="zh-CN" altLang="en-US" dirty="0"/>
              <a:t>数据库文件选择一个存储空间，如果修改了，要</a:t>
            </a:r>
            <a:r>
              <a:rPr lang="zh-CN" altLang="en-US" dirty="0" smtClean="0"/>
              <a:t>记住</a:t>
            </a:r>
            <a:r>
              <a:rPr lang="zh-CN" altLang="en-US" dirty="0"/>
              <a:t>位置，重装的时候要选择一样的地方，否则可能会造成数据库损坏，当然，对数据库做个备份就没</a:t>
            </a:r>
            <a:r>
              <a:rPr lang="zh-CN" altLang="en-US" dirty="0" smtClean="0"/>
              <a:t>问题了</a:t>
            </a:r>
            <a:r>
              <a:rPr lang="zh-CN" altLang="en-US" dirty="0"/>
              <a:t>，这里不详述。我这里没有修改，使用默认位置，直接按“</a:t>
            </a:r>
            <a:r>
              <a:rPr lang="en-US" altLang="zh-CN" dirty="0"/>
              <a:t>Next”</a:t>
            </a:r>
            <a:r>
              <a:rPr lang="zh-CN" altLang="en-US" dirty="0"/>
              <a:t>继续。</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4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5800" y="26157"/>
            <a:ext cx="7162800" cy="5460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25145"/>
            <a:ext cx="8229600" cy="892810"/>
          </a:xfrm>
        </p:spPr>
        <p:txBody>
          <a:bodyPr/>
          <a:p>
            <a:r>
              <a:rPr lang="zh-CN" altLang="en-US" dirty="0">
                <a:sym typeface="+mn-ea"/>
              </a:rPr>
              <a:t>存储引擎与其特点</a:t>
            </a:r>
            <a:endParaRPr lang="zh-CN" altLang="en-US"/>
          </a:p>
        </p:txBody>
      </p:sp>
      <p:pic>
        <p:nvPicPr>
          <p:cNvPr id="55299" name="内容占位符 55298"/>
          <p:cNvPicPr>
            <a:picLocks noChangeAspect="1"/>
          </p:cNvPicPr>
          <p:nvPr>
            <p:ph idx="1"/>
          </p:nvPr>
        </p:nvPicPr>
        <p:blipFill>
          <a:blip r:embed="rId1"/>
          <a:stretch>
            <a:fillRect/>
          </a:stretch>
        </p:blipFill>
        <p:spPr>
          <a:xfrm>
            <a:off x="257810" y="1538605"/>
            <a:ext cx="8224520" cy="508444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5257800"/>
            <a:ext cx="8839200" cy="1200329"/>
          </a:xfrm>
          <a:prstGeom prst="rect">
            <a:avLst/>
          </a:prstGeom>
        </p:spPr>
        <p:txBody>
          <a:bodyPr wrap="square">
            <a:spAutoFit/>
          </a:bodyPr>
          <a:lstStyle/>
          <a:p>
            <a:r>
              <a:rPr lang="zh-CN" altLang="en-US" dirty="0"/>
              <a:t>选择您的网站的一般</a:t>
            </a:r>
            <a:r>
              <a:rPr lang="en-US" altLang="zh-CN" dirty="0" err="1"/>
              <a:t>mysql</a:t>
            </a:r>
            <a:r>
              <a:rPr lang="en-US" altLang="zh-CN" dirty="0"/>
              <a:t> </a:t>
            </a:r>
            <a:r>
              <a:rPr lang="zh-CN" altLang="en-US" dirty="0"/>
              <a:t>访问量，同时连接的数目，“</a:t>
            </a:r>
            <a:r>
              <a:rPr lang="en-US" altLang="zh-CN" dirty="0"/>
              <a:t>Decision Support(DSS)/OLAP</a:t>
            </a:r>
            <a:r>
              <a:rPr lang="zh-CN" altLang="en-US" dirty="0"/>
              <a:t>（</a:t>
            </a:r>
            <a:r>
              <a:rPr lang="en-US" altLang="zh-CN" dirty="0"/>
              <a:t>20</a:t>
            </a:r>
            <a:r>
              <a:rPr lang="zh-CN" altLang="en-US" dirty="0"/>
              <a:t>个左右）”、“</a:t>
            </a:r>
            <a:r>
              <a:rPr lang="en-US" altLang="zh-CN" dirty="0"/>
              <a:t>Online Transaction Processing(OLTP)</a:t>
            </a:r>
            <a:r>
              <a:rPr lang="zh-CN" altLang="en-US" dirty="0"/>
              <a:t>（</a:t>
            </a:r>
            <a:r>
              <a:rPr lang="en-US" altLang="zh-CN" dirty="0"/>
              <a:t>500</a:t>
            </a:r>
            <a:r>
              <a:rPr lang="zh-CN" altLang="en-US" dirty="0"/>
              <a:t>个左右）”、“</a:t>
            </a:r>
            <a:r>
              <a:rPr lang="en-US" altLang="zh-CN" dirty="0"/>
              <a:t>Manual Setting</a:t>
            </a:r>
            <a:r>
              <a:rPr lang="zh-CN" altLang="en-US" dirty="0"/>
              <a:t>（手动设置，自己输一个数）”，我这里选</a:t>
            </a:r>
            <a:r>
              <a:rPr lang="zh-CN" altLang="en-US" dirty="0" smtClean="0"/>
              <a:t>“</a:t>
            </a:r>
            <a:r>
              <a:rPr lang="en-US" altLang="zh-CN" dirty="0"/>
              <a:t>Decision Support(DSS)/</a:t>
            </a:r>
            <a:r>
              <a:rPr lang="en-US" altLang="zh-CN" dirty="0" smtClean="0"/>
              <a:t>OLAP</a:t>
            </a:r>
            <a:r>
              <a:rPr lang="zh-CN" altLang="en-US" dirty="0" smtClean="0"/>
              <a:t>”，</a:t>
            </a:r>
            <a:r>
              <a:rPr lang="zh-CN" altLang="en-US" dirty="0"/>
              <a:t>自己的服务器，应该够用了，按“</a:t>
            </a:r>
            <a:r>
              <a:rPr lang="en-US" altLang="zh-CN" dirty="0"/>
              <a:t>Next”</a:t>
            </a:r>
            <a:r>
              <a:rPr lang="zh-CN" altLang="en-US" dirty="0"/>
              <a:t>继续。</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26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204171"/>
            <a:ext cx="6629400" cy="5053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4826675"/>
            <a:ext cx="9110132" cy="2031325"/>
          </a:xfrm>
          <a:prstGeom prst="rect">
            <a:avLst/>
          </a:prstGeom>
        </p:spPr>
        <p:txBody>
          <a:bodyPr wrap="square">
            <a:spAutoFit/>
          </a:bodyPr>
          <a:lstStyle/>
          <a:p>
            <a:r>
              <a:rPr lang="zh-CN" altLang="en-US" dirty="0"/>
              <a:t>是否启用</a:t>
            </a:r>
            <a:r>
              <a:rPr lang="en-US" altLang="zh-CN" dirty="0"/>
              <a:t>TCP/IP</a:t>
            </a:r>
            <a:r>
              <a:rPr lang="zh-CN" altLang="en-US" dirty="0"/>
              <a:t>连接，设定端口，如果不启用，就只能在自己的机器上访问</a:t>
            </a:r>
            <a:r>
              <a:rPr lang="en-US" altLang="zh-CN" dirty="0" err="1"/>
              <a:t>mysql</a:t>
            </a:r>
            <a:r>
              <a:rPr lang="en-US" altLang="zh-CN" dirty="0"/>
              <a:t> </a:t>
            </a:r>
            <a:r>
              <a:rPr lang="zh-CN" altLang="en-US" dirty="0"/>
              <a:t>数据库了，我</a:t>
            </a:r>
            <a:r>
              <a:rPr lang="zh-CN" altLang="en-US" dirty="0" smtClean="0"/>
              <a:t>这里</a:t>
            </a:r>
            <a:r>
              <a:rPr lang="zh-CN" altLang="en-US" dirty="0"/>
              <a:t>启用，把前面的勾打上，</a:t>
            </a:r>
            <a:r>
              <a:rPr lang="en-US" altLang="zh-CN" dirty="0"/>
              <a:t>Port Number</a:t>
            </a:r>
            <a:r>
              <a:rPr lang="zh-CN" altLang="en-US" dirty="0"/>
              <a:t>：</a:t>
            </a:r>
            <a:r>
              <a:rPr lang="en-US" altLang="zh-CN" dirty="0"/>
              <a:t>3306</a:t>
            </a:r>
            <a:r>
              <a:rPr lang="zh-CN" altLang="en-US" dirty="0"/>
              <a:t>，在这个页面上，您还可以选择“启用标准模式”（</a:t>
            </a:r>
            <a:r>
              <a:rPr lang="en-US" altLang="zh-CN" dirty="0"/>
              <a:t>Enable Strict Mode</a:t>
            </a:r>
            <a:r>
              <a:rPr lang="zh-CN" altLang="en-US" dirty="0"/>
              <a:t>），这样</a:t>
            </a:r>
            <a:r>
              <a:rPr lang="en-US" altLang="zh-CN" dirty="0"/>
              <a:t>MySQL</a:t>
            </a:r>
            <a:r>
              <a:rPr lang="zh-CN" altLang="en-US" dirty="0"/>
              <a:t>就不会允许细小的语法错误。如果您还是个新手，我建议您取消标准模式以减少麻烦。但熟悉</a:t>
            </a:r>
            <a:r>
              <a:rPr lang="en-US" altLang="zh-CN" dirty="0"/>
              <a:t>MySQL</a:t>
            </a:r>
            <a:r>
              <a:rPr lang="zh-CN" altLang="en-US" dirty="0"/>
              <a:t>以后，尽量使用标准模式，因为它可以降低有害数据进入数据库的可能性。还有一个关于防火墙的设置“</a:t>
            </a:r>
            <a:r>
              <a:rPr lang="en-US" altLang="zh-CN" dirty="0"/>
              <a:t>Add firewall exception ……”</a:t>
            </a:r>
            <a:r>
              <a:rPr lang="zh-CN" altLang="en-US" dirty="0"/>
              <a:t>需要选中，将</a:t>
            </a:r>
            <a:r>
              <a:rPr lang="en-US" altLang="zh-CN" dirty="0"/>
              <a:t>MYSQL</a:t>
            </a:r>
            <a:r>
              <a:rPr lang="zh-CN" altLang="en-US" dirty="0"/>
              <a:t>服务的监听端口加为</a:t>
            </a:r>
            <a:r>
              <a:rPr lang="en-US" altLang="zh-CN" dirty="0"/>
              <a:t>windows</a:t>
            </a:r>
            <a:r>
              <a:rPr lang="zh-CN" altLang="en-US" dirty="0"/>
              <a:t>防火墙例外，避免防火墙阻断。按“</a:t>
            </a:r>
            <a:r>
              <a:rPr lang="en-US" altLang="zh-CN" dirty="0"/>
              <a:t>Next”</a:t>
            </a:r>
            <a:r>
              <a:rPr lang="zh-CN" altLang="en-US" dirty="0"/>
              <a:t>继续。</a:t>
            </a:r>
            <a:endParaRPr lang="zh-CN" altLang="en-US"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28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36095"/>
            <a:ext cx="6858000" cy="4859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31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914400"/>
            <a:ext cx="6997193"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2922806"/>
            <a:ext cx="4876800" cy="646331"/>
          </a:xfrm>
          <a:prstGeom prst="rect">
            <a:avLst/>
          </a:prstGeom>
          <a:noFill/>
        </p:spPr>
        <p:txBody>
          <a:bodyPr wrap="square" rtlCol="0">
            <a:spAutoFit/>
          </a:bodyPr>
          <a:lstStyle/>
          <a:p>
            <a:r>
              <a:rPr lang="en-US" altLang="zh-CN" sz="3600" b="1" dirty="0" smtClean="0"/>
              <a:t>1-MySql</a:t>
            </a:r>
            <a:r>
              <a:rPr lang="zh-CN" altLang="en-US" sz="3600" b="1" dirty="0" smtClean="0"/>
              <a:t>数据库的安装</a:t>
            </a:r>
            <a:endParaRPr lang="zh-CN" alt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1066800"/>
            <a:ext cx="7848600" cy="5212080"/>
          </a:xfrm>
          <a:prstGeom prst="rect">
            <a:avLst/>
          </a:prstGeom>
        </p:spPr>
        <p:txBody>
          <a:bodyPr wrap="square">
            <a:spAutoFit/>
          </a:bodyPr>
          <a:lstStyle/>
          <a:p>
            <a:r>
              <a:rPr lang="zh-CN" altLang="en-US" sz="2400" dirty="0" smtClean="0"/>
              <a:t>        注意</a:t>
            </a:r>
            <a:r>
              <a:rPr lang="zh-CN" altLang="en-US" sz="2400" dirty="0"/>
              <a:t>：如果要用原来数据库的数据，最好能确定原来数据库用的是什么编码，如果这里设置的编码和原来数据库数据的编码不一致，在使用的时候可能会出现乱码。</a:t>
            </a:r>
            <a:endParaRPr lang="zh-CN" altLang="en-US" sz="2400" dirty="0"/>
          </a:p>
          <a:p>
            <a:r>
              <a:rPr lang="zh-CN" altLang="en-US" sz="2400" dirty="0"/>
              <a:t>这个比较重要，就是对</a:t>
            </a:r>
            <a:r>
              <a:rPr lang="en-US" altLang="zh-CN" sz="2400" dirty="0" err="1"/>
              <a:t>mysql</a:t>
            </a:r>
            <a:r>
              <a:rPr lang="zh-CN" altLang="en-US" sz="2400" dirty="0"/>
              <a:t>默认数据库语言编码进行设置，第一个是西文编码，第二个是多字节</a:t>
            </a:r>
            <a:r>
              <a:rPr lang="zh-CN" altLang="en-US" sz="2400" dirty="0" smtClean="0"/>
              <a:t>的通用</a:t>
            </a:r>
            <a:r>
              <a:rPr lang="en-US" altLang="zh-CN" sz="2400" dirty="0"/>
              <a:t>utf8</a:t>
            </a:r>
            <a:r>
              <a:rPr lang="zh-CN" altLang="en-US" sz="2400" dirty="0"/>
              <a:t>编码，都不是我们通用的编码，这里选择第三个，然后在</a:t>
            </a:r>
            <a:r>
              <a:rPr lang="en-US" altLang="zh-CN" sz="2400" dirty="0"/>
              <a:t>Character Set </a:t>
            </a:r>
            <a:r>
              <a:rPr lang="zh-CN" altLang="en-US" sz="2400" dirty="0"/>
              <a:t>那里选择或填入“</a:t>
            </a:r>
            <a:r>
              <a:rPr lang="en-US" altLang="zh-CN" sz="2400" dirty="0" err="1"/>
              <a:t>gbk</a:t>
            </a:r>
            <a:r>
              <a:rPr lang="en-US" altLang="zh-CN" sz="2400" dirty="0"/>
              <a:t>”</a:t>
            </a:r>
            <a:r>
              <a:rPr lang="zh-CN" altLang="en-US" sz="2400" dirty="0" smtClean="0"/>
              <a:t>，当然</a:t>
            </a:r>
            <a:r>
              <a:rPr lang="zh-CN" altLang="en-US" sz="2400" dirty="0"/>
              <a:t>也可以用“</a:t>
            </a:r>
            <a:r>
              <a:rPr lang="en-US" altLang="zh-CN" sz="2400" dirty="0"/>
              <a:t>gb2312”</a:t>
            </a:r>
            <a:r>
              <a:rPr lang="zh-CN" altLang="en-US" sz="2400" dirty="0"/>
              <a:t>，区别就是</a:t>
            </a:r>
            <a:r>
              <a:rPr lang="en-US" altLang="zh-CN" sz="2400" dirty="0" err="1"/>
              <a:t>gbk</a:t>
            </a:r>
            <a:r>
              <a:rPr lang="zh-CN" altLang="en-US" sz="2400" dirty="0"/>
              <a:t>的字库容量大，包括了</a:t>
            </a:r>
            <a:r>
              <a:rPr lang="en-US" altLang="zh-CN" sz="2400" dirty="0"/>
              <a:t>gb2312</a:t>
            </a:r>
            <a:r>
              <a:rPr lang="zh-CN" altLang="en-US" sz="2400" dirty="0"/>
              <a:t>的所有汉字，并且加上了繁体字</a:t>
            </a:r>
            <a:r>
              <a:rPr lang="zh-CN" altLang="en-US" sz="2400" dirty="0" smtClean="0"/>
              <a:t>、和</a:t>
            </a:r>
            <a:r>
              <a:rPr lang="zh-CN" altLang="en-US" sz="2400" dirty="0"/>
              <a:t>其它乱七八糟的字</a:t>
            </a:r>
            <a:r>
              <a:rPr lang="en-US" altLang="zh-CN" sz="2400" dirty="0"/>
              <a:t>——</a:t>
            </a:r>
            <a:r>
              <a:rPr lang="zh-CN" altLang="en-US" sz="2400" dirty="0"/>
              <a:t>注意：使用</a:t>
            </a:r>
            <a:r>
              <a:rPr lang="en-US" altLang="zh-CN" sz="2400" dirty="0" err="1"/>
              <a:t>mysql</a:t>
            </a:r>
            <a:r>
              <a:rPr lang="en-US" altLang="zh-CN" sz="2400" dirty="0"/>
              <a:t> </a:t>
            </a:r>
            <a:r>
              <a:rPr lang="zh-CN" altLang="en-US" sz="2400" dirty="0"/>
              <a:t>的时候，在执行</a:t>
            </a:r>
            <a:r>
              <a:rPr lang="zh-CN" altLang="en-US" sz="2400" dirty="0">
                <a:solidFill>
                  <a:srgbClr val="FF0000"/>
                </a:solidFill>
              </a:rPr>
              <a:t>数据操作命令</a:t>
            </a:r>
            <a:r>
              <a:rPr lang="zh-CN" altLang="en-US" sz="2400" dirty="0"/>
              <a:t>之前运行一次“</a:t>
            </a:r>
            <a:r>
              <a:rPr lang="en-US" altLang="zh-CN" sz="2400" dirty="0"/>
              <a:t>SET NAMES GBK;”</a:t>
            </a:r>
            <a:r>
              <a:rPr lang="zh-CN" altLang="en-US" sz="2400" dirty="0"/>
              <a:t>（运行一次就行了，</a:t>
            </a:r>
            <a:r>
              <a:rPr lang="en-US" altLang="zh-CN" sz="2400" dirty="0"/>
              <a:t>GBK</a:t>
            </a:r>
            <a:r>
              <a:rPr lang="zh-CN" altLang="en-US" sz="2400" dirty="0"/>
              <a:t>可以替换为其它值，视这里的设置而定），就可以正常的使用汉字（或其它文字）了，否则不能正常显示汉字</a:t>
            </a:r>
            <a:r>
              <a:rPr lang="zh-CN" altLang="en-US" sz="2400" dirty="0" smtClean="0"/>
              <a:t>。</a:t>
            </a:r>
            <a:r>
              <a:rPr lang="zh-CN" altLang="zh-CN" sz="2400" dirty="0">
                <a:solidFill>
                  <a:srgbClr val="FF0000"/>
                </a:solidFill>
              </a:rPr>
              <a:t>我这里选的</a:t>
            </a:r>
            <a:r>
              <a:rPr lang="en-US" altLang="zh-CN" sz="2400" dirty="0">
                <a:solidFill>
                  <a:srgbClr val="FF0000"/>
                </a:solidFill>
              </a:rPr>
              <a:t>“GBK”</a:t>
            </a:r>
            <a:r>
              <a:rPr lang="zh-CN" altLang="zh-CN" sz="2400" dirty="0"/>
              <a:t>，按</a:t>
            </a:r>
            <a:r>
              <a:rPr lang="en-US" altLang="zh-CN" sz="2400" dirty="0"/>
              <a:t> “Next”</a:t>
            </a:r>
            <a:r>
              <a:rPr lang="zh-CN" altLang="zh-CN" sz="2400" dirty="0"/>
              <a:t>继续。</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74675"/>
            <a:ext cx="8229600" cy="843280"/>
          </a:xfrm>
        </p:spPr>
        <p:txBody>
          <a:bodyPr/>
          <a:p>
            <a:r>
              <a:rPr lang="zh-CN" altLang="en-US" dirty="0">
                <a:sym typeface="+mn-ea"/>
              </a:rPr>
              <a:t>字符集的选择</a:t>
            </a:r>
            <a:endParaRPr lang="zh-CN" altLang="en-US"/>
          </a:p>
        </p:txBody>
      </p:sp>
      <p:sp>
        <p:nvSpPr>
          <p:cNvPr id="58371" name="文本框 58370"/>
          <p:cNvSpPr txBox="1"/>
          <p:nvPr/>
        </p:nvSpPr>
        <p:spPr>
          <a:xfrm>
            <a:off x="162560" y="1781810"/>
            <a:ext cx="8905875" cy="3940175"/>
          </a:xfrm>
          <a:prstGeom prst="rect">
            <a:avLst/>
          </a:prstGeom>
          <a:noFill/>
          <a:ln w="9525">
            <a:noFill/>
          </a:ln>
        </p:spPr>
        <p:txBody>
          <a:bodyPr wrap="none" anchor="t">
            <a:spAutoFit/>
          </a:bodyPr>
          <a:p>
            <a:pPr lvl="0"/>
            <a:r>
              <a:rPr lang="zh-CN" altLang="en-US" sz="2000" dirty="0">
                <a:solidFill>
                  <a:srgbClr val="003366"/>
                </a:solidFill>
                <a:latin typeface="DejaVu Sans" charset="0"/>
                <a:ea typeface="Yahei Mono" charset="-122"/>
              </a:rPr>
              <a:t>1:节省空间</a:t>
            </a:r>
            <a:endParaRPr lang="zh-CN" altLang="en-US" sz="2000"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建议在能够完全满足应用的前提下,尽量使用小的字符集。</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因为更小的字符集意味着能够节省空间、</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减少网络传输字节数,同时由于存储空间的较小间接的提高了系统的性能。</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有很多字符集可以保存汉字,比如 utf8、gb2312、gbk、gb18030 等等,</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但是常用的是gb2312 和 gbk。</a:t>
            </a:r>
            <a:endParaRPr lang="zh-CN" altLang="en-US" dirty="0">
              <a:solidFill>
                <a:srgbClr val="003366"/>
              </a:solidFill>
              <a:latin typeface="DejaVu Sans" charset="0"/>
              <a:ea typeface="Yahei Mono" charset="-122"/>
            </a:endParaRPr>
          </a:p>
          <a:p>
            <a:pPr lvl="0"/>
            <a:endParaRPr lang="zh-CN" altLang="en-US"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2:兼容性</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因为 gb2312 字库比 gbk 字库小,有些偏僻字(例如:洺)不能保存,因此</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在选择字符集的时候一定要权衡这些偏僻字在应用出现的几率以及造成的影响,</a:t>
            </a:r>
            <a:endParaRPr lang="zh-CN" altLang="en-US" sz="2000" dirty="0">
              <a:solidFill>
                <a:srgbClr val="003366"/>
              </a:solidFill>
              <a:latin typeface="DejaVu Sans" charset="0"/>
              <a:ea typeface="Yahei Mono" charset="-122"/>
            </a:endParaRPr>
          </a:p>
          <a:p>
            <a:pPr lvl="0"/>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3:在互联网上,国际化的趋势不可避免,且存储空间已经越来海量化,</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因此推荐用utf8,如果开发内网系统,如内部OA等,可以考虑GBK。</a:t>
            </a:r>
            <a:endParaRPr lang="zh-CN" altLang="en-US" sz="2000" dirty="0">
              <a:solidFill>
                <a:srgbClr val="003366"/>
              </a:solidFill>
              <a:latin typeface="DejaVu Sans" charset="0"/>
              <a:ea typeface="Yahei Mono"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33" y="5168795"/>
            <a:ext cx="8991600" cy="1477328"/>
          </a:xfrm>
          <a:prstGeom prst="rect">
            <a:avLst/>
          </a:prstGeom>
        </p:spPr>
        <p:txBody>
          <a:bodyPr wrap="square">
            <a:spAutoFit/>
          </a:bodyPr>
          <a:lstStyle/>
          <a:p>
            <a:r>
              <a:rPr lang="zh-CN" altLang="en-US" dirty="0"/>
              <a:t>选择是否将</a:t>
            </a:r>
            <a:r>
              <a:rPr lang="en-US" altLang="zh-CN" dirty="0" err="1"/>
              <a:t>mysql</a:t>
            </a:r>
            <a:r>
              <a:rPr lang="en-US" altLang="zh-CN" dirty="0"/>
              <a:t> </a:t>
            </a:r>
            <a:r>
              <a:rPr lang="zh-CN" altLang="en-US" dirty="0"/>
              <a:t>安装为</a:t>
            </a:r>
            <a:r>
              <a:rPr lang="en-US" altLang="zh-CN" dirty="0"/>
              <a:t>windows</a:t>
            </a:r>
            <a:r>
              <a:rPr lang="zh-CN" altLang="en-US" dirty="0"/>
              <a:t>服务，还可以指定</a:t>
            </a:r>
            <a:r>
              <a:rPr lang="en-US" altLang="zh-CN" dirty="0"/>
              <a:t>Service Name</a:t>
            </a:r>
            <a:r>
              <a:rPr lang="zh-CN" altLang="en-US" dirty="0"/>
              <a:t>（服务标识名称），是否将</a:t>
            </a:r>
            <a:r>
              <a:rPr lang="en-US" altLang="zh-CN" dirty="0" err="1" smtClean="0"/>
              <a:t>mysql</a:t>
            </a:r>
            <a:r>
              <a:rPr lang="zh-CN" altLang="en-US" dirty="0" smtClean="0"/>
              <a:t>的</a:t>
            </a:r>
            <a:r>
              <a:rPr lang="en-US" altLang="zh-CN" dirty="0"/>
              <a:t>bin</a:t>
            </a:r>
            <a:r>
              <a:rPr lang="zh-CN" altLang="en-US" dirty="0"/>
              <a:t>目录加入到</a:t>
            </a:r>
            <a:r>
              <a:rPr lang="en-US" altLang="zh-CN" dirty="0"/>
              <a:t>Windows PATH</a:t>
            </a:r>
            <a:r>
              <a:rPr lang="zh-CN" altLang="en-US" dirty="0"/>
              <a:t>（加入后，就可以直接使用</a:t>
            </a:r>
            <a:r>
              <a:rPr lang="en-US" altLang="zh-CN" dirty="0"/>
              <a:t>bin</a:t>
            </a:r>
            <a:r>
              <a:rPr lang="zh-CN" altLang="en-US" dirty="0"/>
              <a:t>下的文件，而不用指出目录名，比如</a:t>
            </a:r>
            <a:r>
              <a:rPr lang="zh-CN" altLang="en-US" dirty="0" smtClean="0"/>
              <a:t>连接</a:t>
            </a:r>
            <a:r>
              <a:rPr lang="zh-CN" altLang="en-US" dirty="0"/>
              <a:t>，“</a:t>
            </a:r>
            <a:r>
              <a:rPr lang="en-US" altLang="zh-CN" dirty="0"/>
              <a:t>mysql.exe -</a:t>
            </a:r>
            <a:r>
              <a:rPr lang="en-US" altLang="zh-CN" dirty="0" err="1"/>
              <a:t>uusername</a:t>
            </a:r>
            <a:r>
              <a:rPr lang="en-US" altLang="zh-CN" dirty="0"/>
              <a:t> -</a:t>
            </a:r>
            <a:r>
              <a:rPr lang="en-US" altLang="zh-CN" dirty="0" err="1"/>
              <a:t>ppassword</a:t>
            </a:r>
            <a:r>
              <a:rPr lang="en-US" altLang="zh-CN" dirty="0"/>
              <a:t>;”</a:t>
            </a:r>
            <a:r>
              <a:rPr lang="zh-CN" altLang="en-US" dirty="0"/>
              <a:t>就可以了，不用指出</a:t>
            </a:r>
            <a:r>
              <a:rPr lang="en-US" altLang="zh-CN" dirty="0"/>
              <a:t>mysql.exe</a:t>
            </a:r>
            <a:r>
              <a:rPr lang="zh-CN" altLang="en-US" dirty="0"/>
              <a:t>的完整地址，很方便），我这里全部打上了勾，</a:t>
            </a:r>
            <a:r>
              <a:rPr lang="en-US" altLang="zh-CN" dirty="0"/>
              <a:t>Service Name</a:t>
            </a:r>
            <a:r>
              <a:rPr lang="zh-CN" altLang="en-US" dirty="0"/>
              <a:t>不变。按“</a:t>
            </a:r>
            <a:r>
              <a:rPr lang="en-US" altLang="zh-CN" dirty="0"/>
              <a:t>Next”</a:t>
            </a:r>
            <a:r>
              <a:rPr lang="zh-CN" altLang="en-US" dirty="0"/>
              <a:t>继续。</a:t>
            </a:r>
            <a:endParaRPr lang="zh-CN" altLang="en-US"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433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48424"/>
            <a:ext cx="7279105" cy="4908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36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914400"/>
            <a:ext cx="7315200" cy="557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1166843"/>
            <a:ext cx="8229600" cy="5577840"/>
          </a:xfrm>
          <a:prstGeom prst="rect">
            <a:avLst/>
          </a:prstGeom>
        </p:spPr>
        <p:txBody>
          <a:bodyPr wrap="square">
            <a:spAutoFit/>
          </a:bodyPr>
          <a:lstStyle/>
          <a:p>
            <a:r>
              <a:rPr lang="zh-CN" altLang="en-US" sz="2400" dirty="0"/>
              <a:t>这一步询问是否要修改默认</a:t>
            </a:r>
            <a:r>
              <a:rPr lang="en-US" altLang="zh-CN" sz="2400" dirty="0"/>
              <a:t>root </a:t>
            </a:r>
            <a:r>
              <a:rPr lang="zh-CN" altLang="en-US" sz="2400" dirty="0"/>
              <a:t>用户（超级管理）的密码（默认为空），“</a:t>
            </a:r>
            <a:r>
              <a:rPr lang="en-US" altLang="zh-CN" sz="2400" dirty="0">
                <a:solidFill>
                  <a:srgbClr val="FF0000"/>
                </a:solidFill>
              </a:rPr>
              <a:t>New </a:t>
            </a:r>
            <a:r>
              <a:rPr lang="en-US" altLang="zh-CN" sz="2400" dirty="0"/>
              <a:t>root password”</a:t>
            </a:r>
            <a:r>
              <a:rPr lang="zh-CN" altLang="en-US" sz="2400" dirty="0"/>
              <a:t>如果要修改，就在此填入新密码，“</a:t>
            </a:r>
            <a:r>
              <a:rPr lang="en-US" altLang="zh-CN" sz="2400" dirty="0"/>
              <a:t>Confirm</a:t>
            </a:r>
            <a:r>
              <a:rPr lang="zh-CN" altLang="en-US" sz="2400" dirty="0"/>
              <a:t>（再输一遍）”内再填一次，防止输错。</a:t>
            </a:r>
            <a:r>
              <a:rPr lang="zh-CN" altLang="en-US" sz="2400" dirty="0">
                <a:sym typeface="+mn-ea"/>
              </a:rPr>
              <a:t>（如果是</a:t>
            </a:r>
            <a:r>
              <a:rPr lang="zh-CN" altLang="en-US" sz="2400" dirty="0">
                <a:solidFill>
                  <a:srgbClr val="FF0000"/>
                </a:solidFill>
                <a:sym typeface="+mn-ea"/>
              </a:rPr>
              <a:t>重装</a:t>
            </a:r>
            <a:r>
              <a:rPr lang="zh-CN" altLang="en-US" sz="2400" dirty="0">
                <a:sym typeface="+mn-ea"/>
              </a:rPr>
              <a:t>，并且之前已经设置了密码，在这里更改密码可能会出错，请留空，并将“</a:t>
            </a:r>
            <a:r>
              <a:rPr lang="en-US" altLang="zh-CN" sz="2400" dirty="0">
                <a:sym typeface="+mn-ea"/>
              </a:rPr>
              <a:t>Modify Security Settings”</a:t>
            </a:r>
            <a:r>
              <a:rPr lang="zh-CN" altLang="en-US" sz="2400" dirty="0">
                <a:sym typeface="+mn-ea"/>
              </a:rPr>
              <a:t>前面的勾去掉，安装配置完成后另行修改密码）</a:t>
            </a:r>
            <a:endParaRPr lang="zh-CN" altLang="en-US" sz="2400" dirty="0">
              <a:sym typeface="+mn-ea"/>
            </a:endParaRPr>
          </a:p>
          <a:p>
            <a:endParaRPr lang="zh-CN" altLang="en-US" sz="2400" dirty="0"/>
          </a:p>
          <a:p>
            <a:r>
              <a:rPr lang="zh-CN" altLang="en-US" sz="2400" dirty="0"/>
              <a:t>“</a:t>
            </a:r>
            <a:r>
              <a:rPr lang="en-US" altLang="zh-CN" sz="2400" dirty="0"/>
              <a:t>Enable root access from </a:t>
            </a:r>
            <a:r>
              <a:rPr lang="en-US" altLang="zh-CN" sz="2400" dirty="0" err="1"/>
              <a:t>remotemachines</a:t>
            </a:r>
            <a:r>
              <a:rPr lang="zh-CN" altLang="en-US" sz="2400" dirty="0"/>
              <a:t>（是否允许</a:t>
            </a:r>
            <a:r>
              <a:rPr lang="en-US" altLang="zh-CN" sz="2400" dirty="0"/>
              <a:t>root </a:t>
            </a:r>
            <a:r>
              <a:rPr lang="zh-CN" altLang="en-US" sz="2400" dirty="0"/>
              <a:t>用户在其它的机器或使用</a:t>
            </a:r>
            <a:r>
              <a:rPr lang="en-US" altLang="zh-CN" sz="2400" dirty="0"/>
              <a:t>IP</a:t>
            </a:r>
            <a:r>
              <a:rPr lang="zh-CN" altLang="en-US" sz="2400" dirty="0"/>
              <a:t>地址登陆，如果要安全，就不要勾上，如果要方便，就勾上它）”。</a:t>
            </a:r>
            <a:endParaRPr lang="zh-CN" altLang="en-US" sz="2400" dirty="0"/>
          </a:p>
          <a:p>
            <a:endParaRPr lang="zh-CN" altLang="en-US" sz="2400" dirty="0"/>
          </a:p>
          <a:p>
            <a:r>
              <a:rPr lang="zh-CN" altLang="en-US" sz="2400" dirty="0"/>
              <a:t>最后“</a:t>
            </a:r>
            <a:r>
              <a:rPr lang="en-US" altLang="zh-CN" sz="2400" dirty="0"/>
              <a:t>Create An Anonymous Account</a:t>
            </a:r>
            <a:r>
              <a:rPr lang="zh-CN" altLang="en-US" sz="2400" dirty="0"/>
              <a:t>（新建一个匿名用户，匿名用户可以连接数据库，不能操作数据，包括查询，如果要有操作数据的权限需要单独分配）”，一般就不用勾了，设置完毕，按“</a:t>
            </a:r>
            <a:r>
              <a:rPr lang="en-US" altLang="zh-CN" sz="2400" dirty="0"/>
              <a:t>Next”</a:t>
            </a:r>
            <a:r>
              <a:rPr lang="zh-CN" altLang="en-US" sz="2400" dirty="0"/>
              <a:t>继续。</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38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00" y="990600"/>
            <a:ext cx="7391400" cy="5634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740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990599"/>
            <a:ext cx="7315200" cy="557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1371600"/>
            <a:ext cx="8153400" cy="5212080"/>
          </a:xfrm>
          <a:prstGeom prst="rect">
            <a:avLst/>
          </a:prstGeom>
        </p:spPr>
        <p:txBody>
          <a:bodyPr wrap="square">
            <a:spAutoFit/>
          </a:bodyPr>
          <a:lstStyle/>
          <a:p>
            <a:r>
              <a:rPr lang="zh-CN" altLang="en-US" sz="2400" dirty="0" smtClean="0"/>
              <a:t>        确认</a:t>
            </a:r>
            <a:r>
              <a:rPr lang="zh-CN" altLang="en-US" sz="2400" dirty="0"/>
              <a:t>设置无误，如果有误，按“</a:t>
            </a:r>
            <a:r>
              <a:rPr lang="en-US" altLang="zh-CN" sz="2400" dirty="0"/>
              <a:t>Back”</a:t>
            </a:r>
            <a:r>
              <a:rPr lang="zh-CN" altLang="en-US" sz="2400" dirty="0"/>
              <a:t>返回检查。按“</a:t>
            </a:r>
            <a:r>
              <a:rPr lang="en-US" altLang="zh-CN" sz="2400" dirty="0"/>
              <a:t>Execute”</a:t>
            </a:r>
            <a:r>
              <a:rPr lang="zh-CN" altLang="en-US" sz="2400" dirty="0"/>
              <a:t>使设置生效。</a:t>
            </a:r>
            <a:r>
              <a:rPr lang="zh-CN" altLang="en-US" sz="2400" dirty="0" smtClean="0"/>
              <a:t>设置</a:t>
            </a:r>
            <a:r>
              <a:rPr lang="zh-CN" altLang="en-US" sz="2400" dirty="0"/>
              <a:t>完毕，按“</a:t>
            </a:r>
            <a:r>
              <a:rPr lang="en-US" altLang="zh-CN" sz="2400" dirty="0"/>
              <a:t>Finish”</a:t>
            </a:r>
            <a:r>
              <a:rPr lang="zh-CN" altLang="en-US" sz="2400" dirty="0"/>
              <a:t>结束</a:t>
            </a:r>
            <a:r>
              <a:rPr lang="en-US" altLang="zh-CN" sz="2400" dirty="0" err="1"/>
              <a:t>mysql</a:t>
            </a:r>
            <a:r>
              <a:rPr lang="zh-CN" altLang="en-US" sz="2400" dirty="0"/>
              <a:t>的安装与配置。</a:t>
            </a:r>
            <a:endParaRPr lang="zh-CN" altLang="en-US" sz="2400" dirty="0"/>
          </a:p>
          <a:p>
            <a:endParaRPr lang="zh-CN" altLang="en-US" sz="2400" dirty="0"/>
          </a:p>
          <a:p>
            <a:r>
              <a:rPr lang="zh-CN" altLang="en-US" sz="2400" dirty="0"/>
              <a:t>这里有一个比较常见的错误，就是不能“</a:t>
            </a:r>
            <a:r>
              <a:rPr lang="en-US" altLang="zh-CN" sz="2400" dirty="0"/>
              <a:t>Start</a:t>
            </a:r>
            <a:br>
              <a:rPr lang="en-US" altLang="zh-CN" sz="2400" dirty="0"/>
            </a:br>
            <a:r>
              <a:rPr lang="en-US" altLang="zh-CN" sz="2400" dirty="0"/>
              <a:t>service”</a:t>
            </a:r>
            <a:r>
              <a:rPr lang="zh-CN" altLang="en-US" sz="2400" dirty="0"/>
              <a:t>，一般出现在以前有安装</a:t>
            </a:r>
            <a:r>
              <a:rPr lang="en-US" altLang="zh-CN" sz="2400" dirty="0" err="1"/>
              <a:t>mysql</a:t>
            </a:r>
            <a:r>
              <a:rPr lang="en-US" altLang="zh-CN" sz="2400" dirty="0"/>
              <a:t> </a:t>
            </a:r>
            <a:r>
              <a:rPr lang="zh-CN" altLang="en-US" sz="2400" dirty="0"/>
              <a:t>的服务器上，解决的办法，先保证以前安装的</a:t>
            </a:r>
            <a:r>
              <a:rPr lang="en-US" altLang="zh-CN" sz="2400" dirty="0" err="1"/>
              <a:t>mysql</a:t>
            </a:r>
            <a:r>
              <a:rPr lang="en-US" altLang="zh-CN" sz="2400" dirty="0"/>
              <a:t> </a:t>
            </a:r>
            <a:r>
              <a:rPr lang="zh-CN" altLang="en-US" sz="2400" dirty="0"/>
              <a:t>服务器</a:t>
            </a:r>
            <a:r>
              <a:rPr lang="zh-CN" altLang="en-US" sz="2400" dirty="0" smtClean="0"/>
              <a:t>彻底卸载</a:t>
            </a:r>
            <a:r>
              <a:rPr lang="zh-CN" altLang="en-US" sz="2400" dirty="0"/>
              <a:t>掉了；</a:t>
            </a:r>
            <a:endParaRPr lang="zh-CN" altLang="en-US" sz="2400" dirty="0"/>
          </a:p>
          <a:p>
            <a:endParaRPr lang="zh-CN" altLang="en-US" sz="2400" dirty="0"/>
          </a:p>
          <a:p>
            <a:r>
              <a:rPr lang="zh-CN" altLang="en-US" sz="2400" dirty="0"/>
              <a:t>不行的话，检查是否按上面一步所说，之前的密码是否有修改，照上面的操作；如果依然不行</a:t>
            </a:r>
            <a:r>
              <a:rPr lang="zh-CN" altLang="en-US" sz="2400" dirty="0" smtClean="0"/>
              <a:t>，将</a:t>
            </a:r>
            <a:r>
              <a:rPr lang="en-US" altLang="zh-CN" sz="2400" dirty="0" err="1"/>
              <a:t>mysql</a:t>
            </a:r>
            <a:r>
              <a:rPr lang="en-US" altLang="zh-CN" sz="2400" dirty="0"/>
              <a:t> </a:t>
            </a:r>
            <a:r>
              <a:rPr lang="zh-CN" altLang="en-US" sz="2400" dirty="0"/>
              <a:t>安装目录下的</a:t>
            </a:r>
            <a:r>
              <a:rPr lang="en-US" altLang="zh-CN" sz="2400" dirty="0"/>
              <a:t>data</a:t>
            </a:r>
            <a:r>
              <a:rPr lang="zh-CN" altLang="en-US" sz="2400" dirty="0"/>
              <a:t>文件夹备份，然后删除，在安装完成后，将安装生成的</a:t>
            </a:r>
            <a:r>
              <a:rPr lang="en-US" altLang="zh-CN" sz="2400" dirty="0"/>
              <a:t>data</a:t>
            </a:r>
            <a:r>
              <a:rPr lang="zh-CN" altLang="en-US" sz="2400" dirty="0"/>
              <a:t>文件夹删除，</a:t>
            </a:r>
            <a:r>
              <a:rPr lang="zh-CN" altLang="en-US" sz="2400" dirty="0" smtClean="0"/>
              <a:t>备份</a:t>
            </a:r>
            <a:r>
              <a:rPr lang="zh-CN" altLang="en-US" sz="2400" dirty="0"/>
              <a:t>的</a:t>
            </a:r>
            <a:r>
              <a:rPr lang="en-US" altLang="zh-CN" sz="2400" dirty="0"/>
              <a:t>data</a:t>
            </a:r>
            <a:r>
              <a:rPr lang="zh-CN" altLang="en-US" sz="2400" dirty="0"/>
              <a:t>文件夹移回来，再重启</a:t>
            </a:r>
            <a:r>
              <a:rPr lang="en-US" altLang="zh-CN" sz="2400" dirty="0" err="1"/>
              <a:t>mysql</a:t>
            </a:r>
            <a:r>
              <a:rPr lang="en-US" altLang="zh-CN" sz="2400" dirty="0"/>
              <a:t> </a:t>
            </a:r>
            <a:r>
              <a:rPr lang="zh-CN" altLang="en-US" sz="2400" dirty="0"/>
              <a:t>服务就可以了，这种情况下，可能需要将数据库检查一下，然后</a:t>
            </a:r>
            <a:r>
              <a:rPr lang="zh-CN" altLang="en-US" sz="2400" dirty="0" smtClean="0"/>
              <a:t>修复</a:t>
            </a:r>
            <a:r>
              <a:rPr lang="zh-CN" altLang="en-US" sz="2400" dirty="0"/>
              <a:t>一次，防止数据出错。</a:t>
            </a: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8960" y="2013903"/>
            <a:ext cx="8229600" cy="1143000"/>
          </a:xfrm>
        </p:spPr>
        <p:txBody>
          <a:bodyPr/>
          <a:p>
            <a:r>
              <a:rPr lang="en-US" altLang="zh-CN"/>
              <a:t>2-Mysql </a:t>
            </a:r>
            <a:r>
              <a:rPr lang="zh-CN" altLang="en-US"/>
              <a:t>卸载</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1</a:t>
            </a:r>
            <a:r>
              <a:rPr lang="zh-CN" altLang="en-US"/>
              <a:t>、通过</a:t>
            </a:r>
            <a:r>
              <a:rPr lang="en-US" altLang="zh-CN"/>
              <a:t>“</a:t>
            </a:r>
            <a:r>
              <a:rPr lang="zh-CN" altLang="en-US"/>
              <a:t>控制面板</a:t>
            </a:r>
            <a:r>
              <a:rPr lang="en-US" altLang="zh-CN"/>
              <a:t>”</a:t>
            </a:r>
            <a:r>
              <a:rPr lang="zh-CN" altLang="en-US"/>
              <a:t>或</a:t>
            </a:r>
            <a:r>
              <a:rPr lang="en-US" altLang="zh-CN"/>
              <a:t>“</a:t>
            </a:r>
            <a:r>
              <a:rPr lang="zh-CN" altLang="en-US"/>
              <a:t>电脑管家</a:t>
            </a:r>
            <a:r>
              <a:rPr lang="en-US" altLang="zh-CN"/>
              <a:t>”</a:t>
            </a:r>
            <a:r>
              <a:rPr lang="zh-CN" altLang="en-US"/>
              <a:t>等卸载</a:t>
            </a:r>
            <a:endParaRPr lang="zh-CN" altLang="en-US"/>
          </a:p>
          <a:p>
            <a:r>
              <a:rPr lang="en-US" altLang="zh-CN"/>
              <a:t>2</a:t>
            </a:r>
            <a:r>
              <a:rPr lang="zh-CN" altLang="en-US"/>
              <a:t>、删除残余文件</a:t>
            </a:r>
            <a:endParaRPr lang="zh-CN" altLang="en-US"/>
          </a:p>
          <a:p>
            <a:r>
              <a:rPr lang="zh-CN" altLang="en-US"/>
              <a:t>（</a:t>
            </a:r>
            <a:r>
              <a:rPr lang="en-US" altLang="zh-CN"/>
              <a:t>1</a:t>
            </a:r>
            <a:r>
              <a:rPr lang="zh-CN" altLang="en-US"/>
              <a:t>）找到安装目录</a:t>
            </a:r>
            <a:endParaRPr lang="zh-CN" altLang="en-US"/>
          </a:p>
          <a:p>
            <a:r>
              <a:rPr lang="zh-CN" altLang="en-US"/>
              <a:t>（</a:t>
            </a:r>
            <a:r>
              <a:rPr lang="en-US" altLang="zh-CN"/>
              <a:t>2</a:t>
            </a:r>
            <a:r>
              <a:rPr lang="zh-CN" altLang="en-US"/>
              <a:t>）数据目录</a:t>
            </a:r>
            <a:endParaRPr lang="zh-CN" altLang="en-US"/>
          </a:p>
          <a:p>
            <a:r>
              <a:rPr lang="zh-CN" altLang="en-US"/>
              <a:t>可以了</a:t>
            </a:r>
            <a:endParaRPr lang="zh-CN" altLang="en-US"/>
          </a:p>
          <a:p>
            <a:endParaRPr lang="zh-CN" altLang="en-US"/>
          </a:p>
          <a:p>
            <a:r>
              <a:rPr lang="zh-CN" altLang="en-US"/>
              <a:t>提示：如果再装不上，卸载后清理注册表</a:t>
            </a:r>
            <a:endParaRPr lang="zh-CN" altLang="en-US"/>
          </a:p>
          <a:p>
            <a:endParaRPr lang="zh-CN" altLang="en-US"/>
          </a:p>
        </p:txBody>
      </p:sp>
      <p:graphicFrame>
        <p:nvGraphicFramePr>
          <p:cNvPr id="4" name="对象 3"/>
          <p:cNvGraphicFramePr/>
          <p:nvPr/>
        </p:nvGraphicFramePr>
        <p:xfrm>
          <a:off x="4567555" y="2177415"/>
          <a:ext cx="3834765" cy="1306830"/>
        </p:xfrm>
        <a:graphic>
          <a:graphicData uri="http://schemas.openxmlformats.org/presentationml/2006/ole">
            <mc:AlternateContent xmlns:mc="http://schemas.openxmlformats.org/markup-compatibility/2006">
              <mc:Choice xmlns:v="urn:schemas-microsoft-com:vml" Requires="v">
                <p:oleObj spid="_x0000_s5" name="" r:id="rId1" imgW="3609975" imgH="1181100" progId="Paint.Picture">
                  <p:embed/>
                </p:oleObj>
              </mc:Choice>
              <mc:Fallback>
                <p:oleObj name="" r:id="rId1" imgW="3609975" imgH="1181100" progId="Paint.Picture">
                  <p:embed/>
                  <p:pic>
                    <p:nvPicPr>
                      <p:cNvPr id="0" name="图片 4"/>
                      <p:cNvPicPr/>
                      <p:nvPr/>
                    </p:nvPicPr>
                    <p:blipFill>
                      <a:blip r:embed="rId2"/>
                    </p:blipFill>
                    <p:spPr>
                      <a:xfrm>
                        <a:off x="4567555" y="2177415"/>
                        <a:ext cx="3834765" cy="1306830"/>
                      </a:xfrm>
                      <a:prstGeom prst="rect">
                        <a:avLst/>
                      </a:prstGeom>
                    </p:spPr>
                  </p:pic>
                </p:oleObj>
              </mc:Fallback>
            </mc:AlternateContent>
          </a:graphicData>
        </a:graphic>
      </p:graphicFrame>
      <p:graphicFrame>
        <p:nvGraphicFramePr>
          <p:cNvPr id="6" name="对象 5"/>
          <p:cNvGraphicFramePr/>
          <p:nvPr/>
        </p:nvGraphicFramePr>
        <p:xfrm>
          <a:off x="4567555" y="3716655"/>
          <a:ext cx="4013200" cy="1038860"/>
        </p:xfrm>
        <a:graphic>
          <a:graphicData uri="http://schemas.openxmlformats.org/presentationml/2006/ole">
            <mc:AlternateContent xmlns:mc="http://schemas.openxmlformats.org/markup-compatibility/2006">
              <mc:Choice xmlns:v="urn:schemas-microsoft-com:vml" Requires="v">
                <p:oleObj spid="_x0000_s7" name="" r:id="rId3" imgW="4010025" imgH="1038225" progId="Paint.Picture">
                  <p:embed/>
                </p:oleObj>
              </mc:Choice>
              <mc:Fallback>
                <p:oleObj name="" r:id="rId3" imgW="4010025" imgH="1038225" progId="Paint.Picture">
                  <p:embed/>
                  <p:pic>
                    <p:nvPicPr>
                      <p:cNvPr id="0" name="图片 6"/>
                      <p:cNvPicPr/>
                      <p:nvPr/>
                    </p:nvPicPr>
                    <p:blipFill>
                      <a:blip r:embed="rId4"/>
                    </p:blipFill>
                    <p:spPr>
                      <a:xfrm>
                        <a:off x="4567555" y="3716655"/>
                        <a:ext cx="4013200" cy="103886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1447800"/>
            <a:ext cx="6531848"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81600" y="5867400"/>
            <a:ext cx="1219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7200" y="995338"/>
            <a:ext cx="3839513" cy="369332"/>
          </a:xfrm>
          <a:prstGeom prst="rect">
            <a:avLst/>
          </a:prstGeom>
        </p:spPr>
        <p:txBody>
          <a:bodyPr wrap="none">
            <a:spAutoFit/>
          </a:bodyPr>
          <a:lstStyle/>
          <a:p>
            <a:pPr marL="0" lvl="1"/>
            <a:r>
              <a:rPr lang="zh-CN" altLang="zh-CN"/>
              <a:t>双击运行安装程序：以</a:t>
            </a:r>
            <a:r>
              <a:rPr lang="en-US" altLang="zh-CN"/>
              <a:t>Win32</a:t>
            </a:r>
            <a:r>
              <a:rPr lang="zh-CN" altLang="zh-CN"/>
              <a:t>位为例</a:t>
            </a:r>
            <a:endParaRPr lang="zh-CN"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kstart\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7464" y="551765"/>
            <a:ext cx="6862103"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1000" y="5809565"/>
            <a:ext cx="8610600" cy="646331"/>
          </a:xfrm>
          <a:prstGeom prst="rect">
            <a:avLst/>
          </a:prstGeom>
        </p:spPr>
        <p:txBody>
          <a:bodyPr wrap="square">
            <a:spAutoFit/>
          </a:bodyPr>
          <a:lstStyle/>
          <a:p>
            <a:r>
              <a:rPr lang="zh-CN" altLang="en-US" dirty="0"/>
              <a:t>选择安装类型，有“</a:t>
            </a:r>
            <a:r>
              <a:rPr lang="en-US" altLang="zh-CN" dirty="0"/>
              <a:t>Typical</a:t>
            </a:r>
            <a:r>
              <a:rPr lang="zh-CN" altLang="en-US" dirty="0"/>
              <a:t>（默认）”、“</a:t>
            </a:r>
            <a:r>
              <a:rPr lang="en-US" altLang="zh-CN" dirty="0"/>
              <a:t>Complete</a:t>
            </a:r>
            <a:r>
              <a:rPr lang="zh-CN" altLang="en-US" dirty="0"/>
              <a:t>（完全）”、“</a:t>
            </a:r>
            <a:r>
              <a:rPr lang="en-US" altLang="zh-CN" dirty="0"/>
              <a:t>Custom</a:t>
            </a:r>
            <a:r>
              <a:rPr lang="zh-CN" altLang="en-US" dirty="0"/>
              <a:t>（用户自定义）”三个选项，我们选择“</a:t>
            </a:r>
            <a:r>
              <a:rPr lang="en-US" altLang="zh-CN" dirty="0"/>
              <a:t>Custom”</a:t>
            </a:r>
            <a:r>
              <a:rPr lang="zh-CN" altLang="en-US" dirty="0"/>
              <a:t>，有更多的选项，也方便熟悉安装过程。</a:t>
            </a:r>
            <a:endParaRPr lang="zh-CN" altLang="en-US" dirty="0"/>
          </a:p>
        </p:txBody>
      </p:sp>
      <p:sp>
        <p:nvSpPr>
          <p:cNvPr id="3" name="矩形 2"/>
          <p:cNvSpPr/>
          <p:nvPr/>
        </p:nvSpPr>
        <p:spPr>
          <a:xfrm>
            <a:off x="2590800" y="4051634"/>
            <a:ext cx="9144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6324600" y="5257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1600200"/>
            <a:ext cx="4709360" cy="2031325"/>
          </a:xfrm>
          <a:prstGeom prst="rect">
            <a:avLst/>
          </a:prstGeom>
        </p:spPr>
        <p:txBody>
          <a:bodyPr wrap="square">
            <a:spAutoFit/>
          </a:bodyPr>
          <a:lstStyle/>
          <a:p>
            <a:r>
              <a:rPr lang="zh-CN" altLang="en-US" dirty="0"/>
              <a:t>在“</a:t>
            </a:r>
            <a:r>
              <a:rPr lang="en-US" altLang="zh-CN" dirty="0"/>
              <a:t>MySQL Server</a:t>
            </a:r>
            <a:r>
              <a:rPr lang="zh-CN" altLang="en-US" dirty="0"/>
              <a:t>（</a:t>
            </a:r>
            <a:r>
              <a:rPr lang="en-US" altLang="zh-CN" dirty="0"/>
              <a:t>MySQL</a:t>
            </a:r>
            <a:r>
              <a:rPr lang="zh-CN" altLang="en-US" dirty="0"/>
              <a:t>服务器）”上左键单击，选择“</a:t>
            </a:r>
            <a:r>
              <a:rPr lang="en-US" altLang="zh-CN" dirty="0"/>
              <a:t>This feature, and all </a:t>
            </a:r>
            <a:r>
              <a:rPr lang="en-US" altLang="zh-CN" dirty="0" err="1"/>
              <a:t>subfeatures</a:t>
            </a:r>
            <a:r>
              <a:rPr lang="en-US" altLang="zh-CN" dirty="0"/>
              <a:t>, will be</a:t>
            </a:r>
            <a:br>
              <a:rPr lang="en-US" altLang="zh-CN" dirty="0"/>
            </a:br>
            <a:r>
              <a:rPr lang="en-US" altLang="zh-CN" dirty="0"/>
              <a:t>installed on local hard drive.”</a:t>
            </a:r>
            <a:r>
              <a:rPr lang="zh-CN" altLang="en-US" dirty="0"/>
              <a:t>，即“此部分，及下属子部分内容，全部安装在本地硬盘上”。点选“</a:t>
            </a:r>
            <a:r>
              <a:rPr lang="en-US" altLang="zh-CN" dirty="0"/>
              <a:t>Change...”</a:t>
            </a:r>
            <a:r>
              <a:rPr lang="zh-CN" altLang="en-US" dirty="0"/>
              <a:t>，手动指定安装</a:t>
            </a:r>
            <a:r>
              <a:rPr lang="zh-CN" altLang="en-US" dirty="0" smtClean="0"/>
              <a:t>目录</a:t>
            </a:r>
            <a:r>
              <a:rPr lang="en-US" altLang="zh-CN" dirty="0" smtClean="0"/>
              <a:t>(</a:t>
            </a:r>
            <a:r>
              <a:rPr lang="zh-CN" altLang="en-US" dirty="0" smtClean="0"/>
              <a:t>分为</a:t>
            </a:r>
            <a:r>
              <a:rPr lang="zh-CN" altLang="en-US" dirty="0" smtClean="0">
                <a:solidFill>
                  <a:srgbClr val="FF0000"/>
                </a:solidFill>
              </a:rPr>
              <a:t>安装目录</a:t>
            </a:r>
            <a:r>
              <a:rPr lang="zh-CN" altLang="en-US" dirty="0" smtClean="0"/>
              <a:t>和数据库目录）</a:t>
            </a:r>
            <a:endParaRPr lang="zh-CN" alt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4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09361" y="-12032"/>
            <a:ext cx="4438650" cy="6799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7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6155" y="20052"/>
            <a:ext cx="4467845" cy="683794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52400" y="1600200"/>
            <a:ext cx="4709360" cy="2834640"/>
          </a:xfrm>
          <a:prstGeom prst="rect">
            <a:avLst/>
          </a:prstGeom>
        </p:spPr>
        <p:txBody>
          <a:bodyPr wrap="square">
            <a:spAutoFit/>
          </a:bodyPr>
          <a:p>
            <a:r>
              <a:rPr lang="zh-CN" altLang="en-US" dirty="0"/>
              <a:t>在“</a:t>
            </a:r>
            <a:r>
              <a:rPr lang="en-US" altLang="zh-CN" dirty="0"/>
              <a:t>MySQL Server</a:t>
            </a:r>
            <a:r>
              <a:rPr lang="zh-CN" altLang="en-US" dirty="0"/>
              <a:t>（</a:t>
            </a:r>
            <a:r>
              <a:rPr lang="en-US" altLang="zh-CN" dirty="0"/>
              <a:t>MySQL</a:t>
            </a:r>
            <a:r>
              <a:rPr lang="zh-CN" altLang="en-US" dirty="0"/>
              <a:t>服务器）”上左键单击，选择“</a:t>
            </a:r>
            <a:r>
              <a:rPr lang="en-US" altLang="zh-CN" dirty="0"/>
              <a:t>This feature, and all </a:t>
            </a:r>
            <a:r>
              <a:rPr lang="en-US" altLang="zh-CN" dirty="0" err="1"/>
              <a:t>subfeatures</a:t>
            </a:r>
            <a:r>
              <a:rPr lang="en-US" altLang="zh-CN" dirty="0"/>
              <a:t>, will be</a:t>
            </a:r>
            <a:br>
              <a:rPr lang="en-US" altLang="zh-CN" dirty="0"/>
            </a:br>
            <a:r>
              <a:rPr lang="en-US" altLang="zh-CN" dirty="0"/>
              <a:t>installed on local hard drive.”</a:t>
            </a:r>
            <a:r>
              <a:rPr lang="zh-CN" altLang="en-US" dirty="0"/>
              <a:t>，即“此部分，及下属子部分内容，全部安装在本地硬盘上”。点选“</a:t>
            </a:r>
            <a:r>
              <a:rPr lang="en-US" altLang="zh-CN" dirty="0"/>
              <a:t>Change...”</a:t>
            </a:r>
            <a:r>
              <a:rPr lang="zh-CN" altLang="en-US" dirty="0"/>
              <a:t>，手动指定安装</a:t>
            </a:r>
            <a:r>
              <a:rPr lang="zh-CN" altLang="en-US" dirty="0" smtClean="0"/>
              <a:t>目录</a:t>
            </a:r>
            <a:r>
              <a:rPr lang="en-US" altLang="zh-CN" dirty="0" smtClean="0"/>
              <a:t>(</a:t>
            </a:r>
            <a:r>
              <a:rPr lang="zh-CN" altLang="en-US" dirty="0" smtClean="0"/>
              <a:t>分为</a:t>
            </a:r>
            <a:r>
              <a:rPr lang="zh-CN" altLang="en-US" dirty="0" smtClean="0">
                <a:solidFill>
                  <a:schemeClr val="tx1"/>
                </a:solidFill>
              </a:rPr>
              <a:t>安装目录</a:t>
            </a:r>
            <a:r>
              <a:rPr lang="zh-CN" altLang="en-US" dirty="0" smtClean="0"/>
              <a:t>和</a:t>
            </a:r>
            <a:r>
              <a:rPr lang="zh-CN" altLang="en-US" dirty="0" smtClean="0">
                <a:solidFill>
                  <a:srgbClr val="FF0000"/>
                </a:solidFill>
              </a:rPr>
              <a:t>数据库目录</a:t>
            </a:r>
            <a:r>
              <a:rPr lang="zh-CN" altLang="en-US" dirty="0" smtClean="0"/>
              <a:t>）</a:t>
            </a:r>
            <a:endParaRPr lang="zh-CN" altLang="en-US" dirty="0" smtClean="0"/>
          </a:p>
          <a:p>
            <a:endParaRPr lang="zh-CN" altLang="en-US" dirty="0" smtClean="0"/>
          </a:p>
          <a:p>
            <a:r>
              <a:rPr lang="zh-CN" altLang="en-US" dirty="0"/>
              <a:t>建议不要放在与操作系统同一分区，这样可以防止系统备份还原的时候，数据被清空。</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1416" y="6209548"/>
            <a:ext cx="8073292" cy="369332"/>
          </a:xfrm>
          <a:prstGeom prst="rect">
            <a:avLst/>
          </a:prstGeom>
        </p:spPr>
        <p:txBody>
          <a:bodyPr wrap="square">
            <a:spAutoFit/>
          </a:bodyPr>
          <a:lstStyle/>
          <a:p>
            <a:r>
              <a:rPr lang="zh-CN" altLang="en-US" dirty="0"/>
              <a:t>确认一下先前的设置，如果有误，按“</a:t>
            </a:r>
            <a:r>
              <a:rPr lang="en-US" altLang="zh-CN" dirty="0"/>
              <a:t>Back”</a:t>
            </a:r>
            <a:r>
              <a:rPr lang="zh-CN" altLang="en-US" dirty="0"/>
              <a:t>返回重做。按“</a:t>
            </a:r>
            <a:r>
              <a:rPr lang="en-US" altLang="zh-CN" dirty="0"/>
              <a:t>Install”</a:t>
            </a:r>
            <a:r>
              <a:rPr lang="zh-CN" altLang="en-US" dirty="0"/>
              <a:t>开始安装。</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621097"/>
            <a:ext cx="7315200" cy="55764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76400" y="3810000"/>
            <a:ext cx="3048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533400"/>
            <a:ext cx="7315200" cy="556126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76400" y="6183868"/>
            <a:ext cx="4801314" cy="369332"/>
          </a:xfrm>
          <a:prstGeom prst="rect">
            <a:avLst/>
          </a:prstGeom>
        </p:spPr>
        <p:txBody>
          <a:bodyPr wrap="none">
            <a:spAutoFit/>
          </a:bodyPr>
          <a:lstStyle/>
          <a:p>
            <a:r>
              <a:rPr lang="zh-CN" altLang="en-US" smtClean="0"/>
              <a:t>正在安装</a:t>
            </a:r>
            <a:r>
              <a:rPr lang="zh-CN" altLang="en-US" dirty="0"/>
              <a:t>中，请稍候，直到出现下面的界面。</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609600"/>
            <a:ext cx="7335768"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95600" y="6172200"/>
            <a:ext cx="3698448" cy="369332"/>
          </a:xfrm>
          <a:prstGeom prst="rect">
            <a:avLst/>
          </a:prstGeom>
        </p:spPr>
        <p:txBody>
          <a:bodyPr wrap="none">
            <a:spAutoFit/>
          </a:bodyPr>
          <a:lstStyle/>
          <a:p>
            <a:r>
              <a:rPr lang="zh-CN" altLang="en-US" dirty="0"/>
              <a:t>点击“</a:t>
            </a:r>
            <a:r>
              <a:rPr lang="en-US" altLang="zh-CN" dirty="0"/>
              <a:t>next”</a:t>
            </a:r>
            <a:r>
              <a:rPr lang="zh-CN" altLang="en-US" dirty="0"/>
              <a:t>继续，出现如下界面。</a:t>
            </a:r>
            <a:endParaRPr lang="zh-CN" altLang="en-US" dirty="0"/>
          </a:p>
        </p:txBody>
      </p:sp>
      <p:sp>
        <p:nvSpPr>
          <p:cNvPr id="3" name="矩形 2"/>
          <p:cNvSpPr/>
          <p:nvPr/>
        </p:nvSpPr>
        <p:spPr>
          <a:xfrm>
            <a:off x="5791200" y="55626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笔记模板">
  <a:themeElements>
    <a:clrScheme name="笔记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笔记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笔记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笔记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笔记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笔记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笔记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笔记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笔记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笔记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笔记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笔记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笔记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笔记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笔记模板</Template>
  <TotalTime>0</TotalTime>
  <Words>3556</Words>
  <Application>WPS 演示</Application>
  <PresentationFormat>全屏显示(4:3)</PresentationFormat>
  <Paragraphs>85</Paragraphs>
  <Slides>30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30</vt:i4>
      </vt:variant>
    </vt:vector>
  </HeadingPairs>
  <TitlesOfParts>
    <vt:vector size="42" baseType="lpstr">
      <vt:lpstr>Arial</vt:lpstr>
      <vt:lpstr>宋体</vt:lpstr>
      <vt:lpstr>Wingdings</vt:lpstr>
      <vt:lpstr>华文新魏</vt:lpstr>
      <vt:lpstr>微软雅黑</vt:lpstr>
      <vt:lpstr>Arial Unicode MS</vt:lpstr>
      <vt:lpstr>Calibri</vt:lpstr>
      <vt:lpstr>DejaVu Sans</vt:lpstr>
      <vt:lpstr>Yahei Mono</vt:lpstr>
      <vt:lpstr>笔记模板</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存储引擎与其特点</vt:lpstr>
      <vt:lpstr>PowerPoint 演示文稿</vt:lpstr>
      <vt:lpstr>PowerPoint 演示文稿</vt:lpstr>
      <vt:lpstr>PowerPoint 演示文稿</vt:lpstr>
      <vt:lpstr>PowerPoint 演示文稿</vt:lpstr>
      <vt:lpstr>字符集的选择</vt:lpstr>
      <vt:lpstr>PowerPoint 演示文稿</vt:lpstr>
      <vt:lpstr>PowerPoint 演示文稿</vt:lpstr>
      <vt:lpstr>PowerPoint 演示文稿</vt:lpstr>
      <vt:lpstr>PowerPoint 演示文稿</vt:lpstr>
      <vt:lpstr>PowerPoint 演示文稿</vt:lpstr>
      <vt:lpstr>PowerPoint 演示文稿</vt:lpstr>
      <vt:lpstr>2-Mysql 卸载</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shkstart</dc:creator>
  <cp:lastModifiedBy>Administrator</cp:lastModifiedBy>
  <cp:revision>179</cp:revision>
  <cp:lastPrinted>2113-01-01T00:00:00Z</cp:lastPrinted>
  <dcterms:created xsi:type="dcterms:W3CDTF">2113-01-01T00:00:00Z</dcterms:created>
  <dcterms:modified xsi:type="dcterms:W3CDTF">2019-06-15T08:45:22Z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2052-11.1.0.8696</vt:lpwstr>
  </property>
</Properties>
</file>